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816" r:id="rId2"/>
    <p:sldId id="826" r:id="rId3"/>
    <p:sldId id="818" r:id="rId4"/>
    <p:sldId id="837" r:id="rId5"/>
    <p:sldId id="831" r:id="rId6"/>
    <p:sldId id="825" r:id="rId7"/>
    <p:sldId id="833" r:id="rId8"/>
    <p:sldId id="820" r:id="rId9"/>
    <p:sldId id="821" r:id="rId10"/>
    <p:sldId id="827" r:id="rId11"/>
    <p:sldId id="828" r:id="rId12"/>
    <p:sldId id="822" r:id="rId13"/>
    <p:sldId id="838" r:id="rId14"/>
    <p:sldId id="839" r:id="rId15"/>
    <p:sldId id="840" r:id="rId16"/>
    <p:sldId id="841" r:id="rId17"/>
    <p:sldId id="842" r:id="rId18"/>
    <p:sldId id="850" r:id="rId19"/>
    <p:sldId id="844" r:id="rId20"/>
    <p:sldId id="849" r:id="rId21"/>
    <p:sldId id="851" r:id="rId22"/>
    <p:sldId id="845" r:id="rId23"/>
    <p:sldId id="847" r:id="rId24"/>
    <p:sldId id="846" r:id="rId25"/>
    <p:sldId id="848" r:id="rId26"/>
    <p:sldId id="852" r:id="rId27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99">
          <p15:clr>
            <a:srgbClr val="A4A3A4"/>
          </p15:clr>
        </p15:guide>
        <p15:guide id="2" pos="2881">
          <p15:clr>
            <a:srgbClr val="A4A3A4"/>
          </p15:clr>
        </p15:guide>
        <p15:guide id="3" orient="horz" pos="2209">
          <p15:clr>
            <a:srgbClr val="A4A3A4"/>
          </p15:clr>
        </p15:guide>
        <p15:guide id="4" pos="29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5A7E7"/>
    <a:srgbClr val="CCFF99"/>
    <a:srgbClr val="116C65"/>
    <a:srgbClr val="126C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3" autoAdjust="0"/>
    <p:restoredTop sz="93979" autoAdjust="0"/>
  </p:normalViewPr>
  <p:slideViewPr>
    <p:cSldViewPr>
      <p:cViewPr varScale="1">
        <p:scale>
          <a:sx n="56" d="100"/>
          <a:sy n="56" d="100"/>
        </p:scale>
        <p:origin x="169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2178" y="-108"/>
      </p:cViewPr>
      <p:guideLst>
        <p:guide orient="horz" pos="2199"/>
        <p:guide pos="2881"/>
        <p:guide orient="horz" pos="2209"/>
        <p:guide pos="29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28440" cy="350520"/>
          </a:xfrm>
          <a:prstGeom prst="rect">
            <a:avLst/>
          </a:prstGeom>
        </p:spPr>
        <p:txBody>
          <a:bodyPr vert="horz" lIns="91770" tIns="45886" rIns="91770" bIns="45886" rtlCol="0"/>
          <a:lstStyle>
            <a:lvl1pPr algn="l">
              <a:defRPr sz="1200"/>
            </a:lvl1pPr>
          </a:lstStyle>
          <a:p>
            <a:r>
              <a:rPr lang="en-US"/>
              <a:t>Header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13" y="1"/>
            <a:ext cx="4028440" cy="350520"/>
          </a:xfrm>
          <a:prstGeom prst="rect">
            <a:avLst/>
          </a:prstGeom>
        </p:spPr>
        <p:txBody>
          <a:bodyPr vert="horz" lIns="91770" tIns="45886" rIns="91770" bIns="45886" rtlCol="0"/>
          <a:lstStyle>
            <a:lvl1pPr algn="r">
              <a:defRPr sz="1200"/>
            </a:lvl1pPr>
          </a:lstStyle>
          <a:p>
            <a:fld id="{3C187D7E-98D0-4C97-A1EB-1F2FD3415520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665"/>
            <a:ext cx="4028440" cy="350520"/>
          </a:xfrm>
          <a:prstGeom prst="rect">
            <a:avLst/>
          </a:prstGeom>
        </p:spPr>
        <p:txBody>
          <a:bodyPr vert="horz" lIns="91770" tIns="45886" rIns="91770" bIns="458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13" y="6658665"/>
            <a:ext cx="4028440" cy="350520"/>
          </a:xfrm>
          <a:prstGeom prst="rect">
            <a:avLst/>
          </a:prstGeom>
        </p:spPr>
        <p:txBody>
          <a:bodyPr vert="horz" lIns="91770" tIns="45886" rIns="91770" bIns="45886" rtlCol="0" anchor="b"/>
          <a:lstStyle>
            <a:lvl1pPr algn="r">
              <a:defRPr sz="1200"/>
            </a:lvl1pPr>
          </a:lstStyle>
          <a:p>
            <a:fld id="{0D2A9403-9B59-40DC-BEF3-0F93EAC03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1117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28440" cy="350520"/>
          </a:xfrm>
          <a:prstGeom prst="rect">
            <a:avLst/>
          </a:prstGeom>
        </p:spPr>
        <p:txBody>
          <a:bodyPr vert="horz" lIns="91770" tIns="45886" rIns="91770" bIns="45886" rtlCol="0"/>
          <a:lstStyle>
            <a:lvl1pPr algn="l">
              <a:defRPr sz="1200"/>
            </a:lvl1pPr>
          </a:lstStyle>
          <a:p>
            <a:r>
              <a:rPr lang="en-US"/>
              <a:t>Header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3" y="1"/>
            <a:ext cx="4028440" cy="350520"/>
          </a:xfrm>
          <a:prstGeom prst="rect">
            <a:avLst/>
          </a:prstGeom>
        </p:spPr>
        <p:txBody>
          <a:bodyPr vert="horz" lIns="91770" tIns="45886" rIns="91770" bIns="45886" rtlCol="0"/>
          <a:lstStyle>
            <a:lvl1pPr algn="r">
              <a:defRPr sz="1200"/>
            </a:lvl1pPr>
          </a:lstStyle>
          <a:p>
            <a:fld id="{2EDE828B-BE7C-4C58-BA64-26F6DA3D087D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70" tIns="45886" rIns="91770" bIns="458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29940"/>
            <a:ext cx="7437120" cy="3154680"/>
          </a:xfrm>
          <a:prstGeom prst="rect">
            <a:avLst/>
          </a:prstGeom>
        </p:spPr>
        <p:txBody>
          <a:bodyPr vert="horz" lIns="91770" tIns="45886" rIns="91770" bIns="458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665"/>
            <a:ext cx="4028440" cy="350520"/>
          </a:xfrm>
          <a:prstGeom prst="rect">
            <a:avLst/>
          </a:prstGeom>
        </p:spPr>
        <p:txBody>
          <a:bodyPr vert="horz" lIns="91770" tIns="45886" rIns="91770" bIns="458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3" y="6658665"/>
            <a:ext cx="4028440" cy="350520"/>
          </a:xfrm>
          <a:prstGeom prst="rect">
            <a:avLst/>
          </a:prstGeom>
        </p:spPr>
        <p:txBody>
          <a:bodyPr vert="horz" lIns="91770" tIns="45886" rIns="91770" bIns="45886" rtlCol="0" anchor="b"/>
          <a:lstStyle>
            <a:lvl1pPr algn="r">
              <a:defRPr sz="1200"/>
            </a:lvl1pPr>
          </a:lstStyle>
          <a:p>
            <a:fld id="{1787C9A6-494E-4CF1-A5F2-5B74615E5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7665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Header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C9A6-494E-4CF1-A5F2-5B74615E54F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39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Header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C9A6-494E-4CF1-A5F2-5B74615E54F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2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Header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C9A6-494E-4CF1-A5F2-5B74615E54F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22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Header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C9A6-494E-4CF1-A5F2-5B74615E54F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22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Header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C9A6-494E-4CF1-A5F2-5B74615E54F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22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Header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C9A6-494E-4CF1-A5F2-5B74615E54F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22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mai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4952"/>
          </a:xfrm>
          <a:prstGeom prst="rect">
            <a:avLst/>
          </a:prstGeom>
        </p:spPr>
      </p:pic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667000" y="1981200"/>
            <a:ext cx="441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aseline="0">
                <a:solidFill>
                  <a:srgbClr val="126C65"/>
                </a:solidFill>
                <a:latin typeface="Myriad Web Pro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Presentation Name/ Company Name:</a:t>
            </a: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51BCF-A29C-4335-BCB1-BA1D51212C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7000" y="3048000"/>
            <a:ext cx="4419600" cy="421088"/>
          </a:xfrm>
          <a:prstGeom prst="rect">
            <a:avLst/>
          </a:prstGeom>
        </p:spPr>
        <p:txBody>
          <a:bodyPr lIns="91440" rIns="91440" anchor="t">
            <a:normAutofit/>
          </a:bodyPr>
          <a:lstStyle>
            <a:lvl1pPr marL="0" indent="0" algn="l">
              <a:buNone/>
              <a:defRPr sz="1800" baseline="0">
                <a:solidFill>
                  <a:srgbClr val="000000"/>
                </a:solidFill>
                <a:latin typeface="Myriad Web Pro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/>
              <a:t>Description/details of the Presentation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26C65"/>
                </a:solidFill>
                <a:latin typeface="Myriad Web Pro" pitchFamily="34" charset="0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2"/>
                </a:solidFill>
                <a:latin typeface="Myriad Web Pro" pitchFamily="34" charset="0"/>
              </a:defRPr>
            </a:lvl1pPr>
            <a:lvl2pPr>
              <a:defRPr>
                <a:solidFill>
                  <a:schemeClr val="tx2"/>
                </a:solidFill>
                <a:latin typeface="Myriad Web Pro" pitchFamily="34" charset="0"/>
              </a:defRPr>
            </a:lvl2pPr>
            <a:lvl3pPr>
              <a:defRPr>
                <a:solidFill>
                  <a:schemeClr val="tx2"/>
                </a:solidFill>
                <a:latin typeface="Myriad Web Pro" pitchFamily="34" charset="0"/>
              </a:defRPr>
            </a:lvl3pPr>
            <a:lvl4pPr>
              <a:defRPr>
                <a:solidFill>
                  <a:schemeClr val="tx2"/>
                </a:solidFill>
                <a:latin typeface="Myriad Web Pro" pitchFamily="34" charset="0"/>
              </a:defRPr>
            </a:lvl4pPr>
            <a:lvl5pPr>
              <a:defRPr>
                <a:solidFill>
                  <a:schemeClr val="tx2"/>
                </a:solidFill>
                <a:latin typeface="Myriad Web Pro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Presentation Name/ Company Name: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9898215E-4A68-43C2-97EF-D92D42317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Myriad Web Pro" pitchFamily="34" charset="0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2"/>
                </a:solidFill>
                <a:latin typeface="Myriad Web Pro" pitchFamily="34" charset="0"/>
              </a:defRPr>
            </a:lvl1pPr>
            <a:lvl2pPr>
              <a:defRPr>
                <a:solidFill>
                  <a:schemeClr val="tx2"/>
                </a:solidFill>
                <a:latin typeface="Myriad Web Pro" pitchFamily="34" charset="0"/>
              </a:defRPr>
            </a:lvl2pPr>
            <a:lvl3pPr>
              <a:defRPr>
                <a:solidFill>
                  <a:schemeClr val="tx2"/>
                </a:solidFill>
                <a:latin typeface="Myriad Web Pro" pitchFamily="34" charset="0"/>
              </a:defRPr>
            </a:lvl3pPr>
            <a:lvl4pPr>
              <a:defRPr>
                <a:solidFill>
                  <a:schemeClr val="tx2"/>
                </a:solidFill>
                <a:latin typeface="Myriad Web Pro" pitchFamily="34" charset="0"/>
              </a:defRPr>
            </a:lvl4pPr>
            <a:lvl5pPr>
              <a:defRPr>
                <a:solidFill>
                  <a:schemeClr val="tx2"/>
                </a:solidFill>
                <a:latin typeface="Myriad Web Pro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Presentation Name/ Company Name: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9898215E-4A68-43C2-97EF-D92D42317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Myriad Web Pro" pitchFamily="34" charset="0"/>
              </a:defRPr>
            </a:lvl1pPr>
            <a:lvl2pPr>
              <a:defRPr>
                <a:solidFill>
                  <a:schemeClr val="tx2"/>
                </a:solidFill>
                <a:latin typeface="Myriad Web Pro" pitchFamily="34" charset="0"/>
              </a:defRPr>
            </a:lvl2pPr>
            <a:lvl3pPr>
              <a:defRPr>
                <a:solidFill>
                  <a:schemeClr val="tx2"/>
                </a:solidFill>
                <a:latin typeface="Myriad Web Pro" pitchFamily="34" charset="0"/>
              </a:defRPr>
            </a:lvl3pPr>
            <a:lvl4pPr>
              <a:defRPr>
                <a:solidFill>
                  <a:schemeClr val="tx2"/>
                </a:solidFill>
                <a:latin typeface="Myriad Web Pro" pitchFamily="34" charset="0"/>
              </a:defRPr>
            </a:lvl4pPr>
            <a:lvl5pPr>
              <a:defRPr>
                <a:solidFill>
                  <a:schemeClr val="tx2"/>
                </a:solidFill>
                <a:latin typeface="Myriad Web Pro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7696200" cy="655638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rgbClr val="126C65"/>
                </a:solidFill>
                <a:latin typeface="Myriad Web Pro" pitchFamily="34" charset="0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285480" y="284797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98215E-4A68-43C2-97EF-D92D42317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/>
          <p:cNvSpPr txBox="1">
            <a:spLocks/>
          </p:cNvSpPr>
          <p:nvPr userDrawn="1"/>
        </p:nvSpPr>
        <p:spPr>
          <a:xfrm>
            <a:off x="3276600" y="4724400"/>
            <a:ext cx="43434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/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7010400" cy="36576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Myriad Web Pro" pitchFamily="34" charset="0"/>
              </a:defRPr>
            </a:lvl1pPr>
            <a:extLst/>
          </a:lstStyle>
          <a:p>
            <a:r>
              <a:rPr lang="en-US" smtClean="0"/>
              <a:t>Presentation Name/ Company Name:</a:t>
            </a:r>
            <a:endParaRPr lang="en-US" dirty="0"/>
          </a:p>
        </p:txBody>
      </p:sp>
      <p:sp>
        <p:nvSpPr>
          <p:cNvPr id="32" name="Date Placeholder 4"/>
          <p:cNvSpPr txBox="1">
            <a:spLocks/>
          </p:cNvSpPr>
          <p:nvPr userDrawn="1"/>
        </p:nvSpPr>
        <p:spPr>
          <a:xfrm>
            <a:off x="7335520" y="320040"/>
            <a:ext cx="135128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6AF83B1-E697-476A-8308-AC10300FFFE0}" type="datetime1">
              <a:rPr lang="en-US" smtClean="0">
                <a:solidFill>
                  <a:srgbClr val="126C65"/>
                </a:solidFill>
                <a:latin typeface="Myriad Web Pro" pitchFamily="34" charset="0"/>
              </a:rPr>
              <a:pPr/>
              <a:t>1/25/2018</a:t>
            </a:fld>
            <a:endParaRPr lang="en-US" dirty="0">
              <a:solidFill>
                <a:srgbClr val="126C65"/>
              </a:solidFill>
              <a:latin typeface="Myriad Web Pro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59712"/>
            <a:ext cx="8266176" cy="1828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Myriad Web Pro" pitchFamily="34" charset="0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Presentation Name/ Company Name: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9898215E-4A68-43C2-97EF-D92D423176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Myriad Web Pro" pitchFamily="34" charset="0"/>
              </a:defRPr>
            </a:lvl1pPr>
            <a:lvl2pPr>
              <a:defRPr sz="2400">
                <a:solidFill>
                  <a:srgbClr val="000000"/>
                </a:solidFill>
                <a:latin typeface="Myriad Web Pro" pitchFamily="34" charset="0"/>
              </a:defRPr>
            </a:lvl2pPr>
            <a:lvl3pPr>
              <a:defRPr sz="2000">
                <a:solidFill>
                  <a:srgbClr val="000000"/>
                </a:solidFill>
                <a:latin typeface="Myriad Web Pro" pitchFamily="34" charset="0"/>
              </a:defRPr>
            </a:lvl3pPr>
            <a:lvl4pPr>
              <a:defRPr sz="1800">
                <a:solidFill>
                  <a:srgbClr val="000000"/>
                </a:solidFill>
                <a:latin typeface="Myriad Web Pro" pitchFamily="34" charset="0"/>
              </a:defRPr>
            </a:lvl4pPr>
            <a:lvl5pPr>
              <a:defRPr sz="1800">
                <a:solidFill>
                  <a:srgbClr val="000000"/>
                </a:solidFill>
                <a:latin typeface="Myriad Web Pro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Myriad Web Pro" pitchFamily="34" charset="0"/>
              </a:defRPr>
            </a:lvl1pPr>
            <a:lvl2pPr>
              <a:defRPr sz="2400">
                <a:solidFill>
                  <a:srgbClr val="000000"/>
                </a:solidFill>
                <a:latin typeface="Myriad Web Pro" pitchFamily="34" charset="0"/>
              </a:defRPr>
            </a:lvl2pPr>
            <a:lvl3pPr>
              <a:defRPr sz="2000">
                <a:solidFill>
                  <a:srgbClr val="000000"/>
                </a:solidFill>
                <a:latin typeface="Myriad Web Pro" pitchFamily="34" charset="0"/>
              </a:defRPr>
            </a:lvl3pPr>
            <a:lvl4pPr>
              <a:defRPr sz="1800">
                <a:solidFill>
                  <a:srgbClr val="000000"/>
                </a:solidFill>
                <a:latin typeface="Myriad Web Pro" pitchFamily="34" charset="0"/>
              </a:defRPr>
            </a:lvl4pPr>
            <a:lvl5pPr>
              <a:defRPr sz="1800">
                <a:solidFill>
                  <a:srgbClr val="000000"/>
                </a:solidFill>
                <a:latin typeface="Myriad Web Pro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880360" y="6407944"/>
            <a:ext cx="192024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Presentation Name/ Company Name: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9898215E-4A68-43C2-97EF-D92D423176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  <a:latin typeface="Myriad Web Pro" pitchFamily="34" charset="0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26C65"/>
                </a:solidFill>
                <a:latin typeface="Myriad Web Pro" pitchFamily="34" charset="0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Myriad Web Pro" pitchFamily="34" charset="0"/>
              </a:defRPr>
            </a:lvl1pPr>
            <a:lvl2pPr>
              <a:defRPr sz="2000">
                <a:solidFill>
                  <a:schemeClr val="tx2"/>
                </a:solidFill>
                <a:latin typeface="Myriad Web Pro" pitchFamily="34" charset="0"/>
              </a:defRPr>
            </a:lvl2pPr>
            <a:lvl3pPr>
              <a:defRPr sz="1800">
                <a:solidFill>
                  <a:schemeClr val="tx2"/>
                </a:solidFill>
                <a:latin typeface="Myriad Web Pro" pitchFamily="34" charset="0"/>
              </a:defRPr>
            </a:lvl3pPr>
            <a:lvl4pPr>
              <a:defRPr sz="1600">
                <a:solidFill>
                  <a:schemeClr val="tx2"/>
                </a:solidFill>
                <a:latin typeface="Myriad Web Pro" pitchFamily="34" charset="0"/>
              </a:defRPr>
            </a:lvl4pPr>
            <a:lvl5pPr>
              <a:defRPr sz="1600">
                <a:solidFill>
                  <a:schemeClr val="tx2"/>
                </a:solidFill>
                <a:latin typeface="Myriad Web Pro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>
                <a:solidFill>
                  <a:schemeClr val="tx2"/>
                </a:solidFill>
                <a:latin typeface="Myriad Web Pro" pitchFamily="34" charset="0"/>
              </a:defRPr>
            </a:lvl1pPr>
            <a:lvl2pPr>
              <a:defRPr sz="2000">
                <a:solidFill>
                  <a:schemeClr val="tx2"/>
                </a:solidFill>
                <a:latin typeface="Myriad Web Pro" pitchFamily="34" charset="0"/>
              </a:defRPr>
            </a:lvl2pPr>
            <a:lvl3pPr>
              <a:defRPr sz="1800">
                <a:solidFill>
                  <a:schemeClr val="tx2"/>
                </a:solidFill>
                <a:latin typeface="Myriad Web Pro" pitchFamily="34" charset="0"/>
              </a:defRPr>
            </a:lvl3pPr>
            <a:lvl4pPr>
              <a:defRPr sz="1600">
                <a:solidFill>
                  <a:schemeClr val="tx2"/>
                </a:solidFill>
                <a:latin typeface="Myriad Web Pro" pitchFamily="34" charset="0"/>
              </a:defRPr>
            </a:lvl4pPr>
            <a:lvl5pPr>
              <a:defRPr sz="1600">
                <a:solidFill>
                  <a:schemeClr val="tx2"/>
                </a:solidFill>
                <a:latin typeface="Myriad Web Pro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Presentation Name/ Company Name: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9898215E-4A68-43C2-97EF-D92D42317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Presentation Name/ Company Name: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9898215E-4A68-43C2-97EF-D92D423176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rgbClr val="126C65"/>
                </a:solidFill>
                <a:latin typeface="Myriad Web Pro" pitchFamily="34" charset="0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Presentation Name/ Company Name: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9898215E-4A68-43C2-97EF-D92D423176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  <a:latin typeface="Myriad Web Pro" pitchFamily="34" charset="0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>
                <a:latin typeface="Myriad Web Pro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Myriad Web Pro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Myriad Web Pro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Myriad Web Pro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Myriad Web Pro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Myriad Web Pro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Myriad Web Pro" pitchFamily="34" charset="0"/>
              </a:defRPr>
            </a:lvl1pPr>
            <a:extLst/>
          </a:lstStyle>
          <a:p>
            <a:r>
              <a:rPr lang="en-US" smtClean="0"/>
              <a:t>Presentation Name/ Company Name: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Myriad Web Pro" pitchFamily="34" charset="0"/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Myriad Web Pro" pitchFamily="34" charset="0"/>
              </a:defRPr>
            </a:lvl1pPr>
            <a:extLst/>
          </a:lstStyle>
          <a:p>
            <a:fld id="{9898215E-4A68-43C2-97EF-D92D423176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Presentation Name/ Company Name: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98215E-4A68-43C2-97EF-D92D423176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4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idx="13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E446E8A-FC5F-499D-A43F-5CFF392A664C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051BCF-A29C-4335-BCB1-BA1D51212CE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17" descr="main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524"/>
            <a:ext cx="9144000" cy="6854952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Presentation Name/ Company Name:</a:t>
            </a:r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F0252-C5BD-4D1A-8261-553E959FA25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1" name="Picture 20" descr="inner_bg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" y="1524"/>
            <a:ext cx="9144019" cy="685496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Title 1"/>
          <p:cNvSpPr txBox="1">
            <a:spLocks/>
          </p:cNvSpPr>
          <p:nvPr/>
        </p:nvSpPr>
        <p:spPr>
          <a:xfrm>
            <a:off x="6172200" y="304800"/>
            <a:ext cx="2667000" cy="609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0">
                <a:latin typeface="Myriad Pro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yriad Web Pro" pitchFamily="34" charset="0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Working%20for%20Performance%20based%20remuneration%20of%20MC.xls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90600" y="533400"/>
            <a:ext cx="7543800" cy="3886200"/>
          </a:xfr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200" b="0" dirty="0" smtClean="0">
                <a:solidFill>
                  <a:srgbClr val="0070C0"/>
                </a:solidFill>
                <a:effectLst/>
              </a:rPr>
              <a:t> </a:t>
            </a:r>
            <a:endParaRPr lang="en-US" sz="3200" b="0" dirty="0">
              <a:solidFill>
                <a:srgbClr val="0070C0"/>
              </a:solidFill>
              <a:effectLst/>
              <a:latin typeface="Myriad Web Pro"/>
              <a:cs typeface="Times New Roman" panose="02020603050405020304" pitchFamily="18" charset="0"/>
            </a:endParaRPr>
          </a:p>
        </p:txBody>
      </p:sp>
      <p:sp>
        <p:nvSpPr>
          <p:cNvPr id="6" name="Title 5"/>
          <p:cNvSpPr txBox="1">
            <a:spLocks/>
          </p:cNvSpPr>
          <p:nvPr/>
        </p:nvSpPr>
        <p:spPr>
          <a:xfrm>
            <a:off x="1688910" y="1828800"/>
            <a:ext cx="631209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 baseline="0">
                <a:solidFill>
                  <a:srgbClr val="126C6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Myriad Web Pro" pitchFamily="34" charset="0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latin typeface="Century Schoolbook" panose="02040604050505020304" pitchFamily="18" charset="0"/>
              </a:rPr>
              <a:t>THE MODARABA BILL, </a:t>
            </a:r>
            <a:r>
              <a:rPr lang="en-US" sz="3200" dirty="0" smtClean="0">
                <a:latin typeface="Century Schoolbook" panose="02040604050505020304" pitchFamily="18" charset="0"/>
              </a:rPr>
              <a:t>2018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278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990600"/>
            <a:ext cx="7467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lvl="0" indent="-463550">
              <a:buNone/>
            </a:pPr>
            <a:r>
              <a:rPr lang="en-US" sz="2000" dirty="0">
                <a:latin typeface="Century Schoolbook" panose="02040604050505020304" pitchFamily="18" charset="0"/>
              </a:rPr>
              <a:t>9</a:t>
            </a:r>
            <a:r>
              <a:rPr lang="en-US" sz="2000" dirty="0" smtClean="0">
                <a:latin typeface="Century Schoolbook" panose="02040604050505020304" pitchFamily="18" charset="0"/>
              </a:rPr>
              <a:t>. 	Enabling </a:t>
            </a:r>
            <a:r>
              <a:rPr lang="en-US" sz="2000" dirty="0">
                <a:latin typeface="Century Schoolbook" panose="02040604050505020304" pitchFamily="18" charset="0"/>
              </a:rPr>
              <a:t>provision for Shariah compliance and Shariah governance framework [</a:t>
            </a:r>
            <a:r>
              <a:rPr lang="en-US" sz="2000" dirty="0" err="1">
                <a:latin typeface="Century Schoolbook" panose="02040604050505020304" pitchFamily="18" charset="0"/>
              </a:rPr>
              <a:t>s.17</a:t>
            </a:r>
            <a:r>
              <a:rPr lang="en-US" sz="2000" dirty="0">
                <a:latin typeface="Century Schoolbook" panose="02040604050505020304" pitchFamily="18" charset="0"/>
              </a:rPr>
              <a:t>(2)(c)] - the management company should also be Shariah compliant</a:t>
            </a:r>
          </a:p>
          <a:p>
            <a:pPr lvl="0"/>
            <a:endParaRPr lang="en-US" sz="2000" dirty="0">
              <a:latin typeface="Century Schoolbook" panose="02040604050505020304" pitchFamily="18" charset="0"/>
            </a:endParaRPr>
          </a:p>
          <a:p>
            <a:pPr marL="517525" lvl="0" indent="-517525">
              <a:buNone/>
            </a:pPr>
            <a:r>
              <a:rPr lang="en-US" sz="2000" dirty="0" smtClean="0">
                <a:latin typeface="Century Schoolbook" panose="02040604050505020304" pitchFamily="18" charset="0"/>
              </a:rPr>
              <a:t>10. 	Shariah </a:t>
            </a:r>
            <a:r>
              <a:rPr lang="en-US" sz="2000" dirty="0">
                <a:latin typeface="Century Schoolbook" panose="02040604050505020304" pitchFamily="18" charset="0"/>
              </a:rPr>
              <a:t>Board of the Commission shall replace the existing Religious Board – advisory – other functions (</a:t>
            </a:r>
            <a:r>
              <a:rPr lang="en-US" sz="2000" dirty="0" err="1">
                <a:latin typeface="Century Schoolbook" panose="02040604050505020304" pitchFamily="18" charset="0"/>
              </a:rPr>
              <a:t>s.22</a:t>
            </a:r>
            <a:r>
              <a:rPr lang="en-US" sz="2000" dirty="0">
                <a:latin typeface="Century Schoolbook" panose="02040604050505020304" pitchFamily="18" charset="0"/>
              </a:rPr>
              <a:t>) </a:t>
            </a:r>
            <a:endParaRPr lang="en-US" sz="2000" dirty="0" smtClean="0">
              <a:latin typeface="Century Schoolbook" panose="02040604050505020304" pitchFamily="18" charset="0"/>
            </a:endParaRPr>
          </a:p>
          <a:p>
            <a:pPr marL="517525" lvl="0" indent="-517525">
              <a:buNone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517525" lvl="0" indent="-517525">
              <a:buNone/>
            </a:pPr>
            <a:r>
              <a:rPr lang="en-US" sz="2000" dirty="0" smtClean="0">
                <a:latin typeface="Century Schoolbook" panose="02040604050505020304" pitchFamily="18" charset="0"/>
              </a:rPr>
              <a:t>11.	Shariah </a:t>
            </a:r>
            <a:r>
              <a:rPr lang="en-US" sz="2000" dirty="0">
                <a:latin typeface="Century Schoolbook" panose="02040604050505020304" pitchFamily="18" charset="0"/>
              </a:rPr>
              <a:t>Advisor (</a:t>
            </a:r>
            <a:r>
              <a:rPr lang="en-US" sz="2000" dirty="0" err="1">
                <a:latin typeface="Century Schoolbook" panose="02040604050505020304" pitchFamily="18" charset="0"/>
              </a:rPr>
              <a:t>s.23</a:t>
            </a:r>
            <a:r>
              <a:rPr lang="en-US" sz="2000" dirty="0">
                <a:latin typeface="Century Schoolbook" panose="02040604050505020304" pitchFamily="18" charset="0"/>
              </a:rPr>
              <a:t>-24)</a:t>
            </a:r>
          </a:p>
          <a:p>
            <a:pPr lvl="0"/>
            <a:endParaRPr lang="en-US" sz="2000" dirty="0">
              <a:latin typeface="Century Schoolbook" panose="02040604050505020304" pitchFamily="18" charset="0"/>
            </a:endParaRPr>
          </a:p>
          <a:p>
            <a:pPr marL="1154113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Schoolbook" panose="02040604050505020304" pitchFamily="18" charset="0"/>
              </a:rPr>
              <a:t>Appointment for each Modaraba mandatory (</a:t>
            </a:r>
            <a:r>
              <a:rPr lang="en-US" sz="2000" dirty="0" err="1">
                <a:latin typeface="Century Schoolbook" panose="02040604050505020304" pitchFamily="18" charset="0"/>
              </a:rPr>
              <a:t>s.23</a:t>
            </a:r>
            <a:r>
              <a:rPr lang="en-US" sz="2000" dirty="0">
                <a:latin typeface="Century Schoolbook" panose="02040604050505020304" pitchFamily="18" charset="0"/>
              </a:rPr>
              <a:t>)</a:t>
            </a:r>
          </a:p>
          <a:p>
            <a:pPr marL="1154113" lvl="1" indent="-342900">
              <a:buFont typeface="Courier New" panose="02070309020205020404" pitchFamily="49" charset="0"/>
              <a:buChar char="o"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1154113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Schoolbook" panose="02040604050505020304" pitchFamily="18" charset="0"/>
              </a:rPr>
              <a:t>A report of Shariah Advisor to be disseminated with the annual accounts (</a:t>
            </a:r>
            <a:r>
              <a:rPr lang="en-US" sz="2000" dirty="0" err="1">
                <a:latin typeface="Century Schoolbook" panose="02040604050505020304" pitchFamily="18" charset="0"/>
              </a:rPr>
              <a:t>s.24</a:t>
            </a:r>
            <a:r>
              <a:rPr lang="en-US" sz="2000" dirty="0">
                <a:latin typeface="Century Schoolbook" panose="02040604050505020304" pitchFamily="18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304800"/>
            <a:ext cx="6553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Significant Changes/New Concepts in the Proposed Law</a:t>
            </a:r>
            <a:endParaRPr lang="en-US" sz="17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29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066800"/>
            <a:ext cx="7315200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latin typeface="Century Schoolbook" panose="02040604050505020304" pitchFamily="18" charset="0"/>
              </a:rPr>
              <a:t>12. </a:t>
            </a:r>
            <a:r>
              <a:rPr lang="en-US" sz="2000" b="1" u="sng" dirty="0">
                <a:latin typeface="Century Schoolbook" panose="02040604050505020304" pitchFamily="18" charset="0"/>
              </a:rPr>
              <a:t>Bar on undertaking any other business (</a:t>
            </a:r>
            <a:r>
              <a:rPr lang="en-US" sz="2000" b="1" u="sng" dirty="0" err="1">
                <a:latin typeface="Century Schoolbook" panose="02040604050505020304" pitchFamily="18" charset="0"/>
              </a:rPr>
              <a:t>s.7</a:t>
            </a:r>
            <a:r>
              <a:rPr lang="en-US" sz="2000" b="1" u="sng" dirty="0">
                <a:latin typeface="Century Schoolbook" panose="02040604050505020304" pitchFamily="18" charset="0"/>
              </a:rPr>
              <a:t>)</a:t>
            </a:r>
          </a:p>
          <a:p>
            <a:pPr lvl="0"/>
            <a:endParaRPr lang="en-US" sz="1100" dirty="0">
              <a:latin typeface="Century Schoolbook" panose="02040604050505020304" pitchFamily="18" charset="0"/>
            </a:endParaRPr>
          </a:p>
          <a:p>
            <a:pPr marL="915988" lvl="1" indent="-346075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Schoolbook" panose="02040604050505020304" pitchFamily="18" charset="0"/>
              </a:rPr>
              <a:t>No MMC to engage in other business unless specifically allowed by the Commission </a:t>
            </a:r>
          </a:p>
          <a:p>
            <a:pPr marL="915988" lvl="1" indent="-346075">
              <a:buFont typeface="Courier New" panose="02070309020205020404" pitchFamily="49" charset="0"/>
              <a:buChar char="o"/>
            </a:pPr>
            <a:endParaRPr lang="en-US" sz="1100" dirty="0">
              <a:latin typeface="Century Schoolbook" panose="02040604050505020304" pitchFamily="18" charset="0"/>
            </a:endParaRPr>
          </a:p>
          <a:p>
            <a:pPr marL="915988" lvl="1" indent="-346075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Schoolbook" panose="02040604050505020304" pitchFamily="18" charset="0"/>
              </a:rPr>
              <a:t>Existing companies to comply within 3 years</a:t>
            </a:r>
          </a:p>
          <a:p>
            <a:pPr marL="393192" lvl="1" indent="0">
              <a:buNone/>
            </a:pPr>
            <a:endParaRPr lang="en-US" dirty="0"/>
          </a:p>
          <a:p>
            <a:pPr marL="458788" lvl="1" indent="-458788">
              <a:buNone/>
            </a:pPr>
            <a:r>
              <a:rPr lang="en-US" sz="2000" dirty="0" smtClean="0">
                <a:latin typeface="Century Schoolbook" panose="02040604050505020304" pitchFamily="18" charset="0"/>
              </a:rPr>
              <a:t>13. </a:t>
            </a:r>
            <a:r>
              <a:rPr lang="en-US" sz="2000" dirty="0">
                <a:latin typeface="Century Schoolbook" panose="02040604050505020304" pitchFamily="18" charset="0"/>
              </a:rPr>
              <a:t>Fit and Proper Criteria for CEO, directors and key executives (</a:t>
            </a:r>
            <a:r>
              <a:rPr lang="en-US" sz="2000" dirty="0" err="1">
                <a:latin typeface="Century Schoolbook" panose="02040604050505020304" pitchFamily="18" charset="0"/>
              </a:rPr>
              <a:t>s.8</a:t>
            </a:r>
            <a:r>
              <a:rPr lang="en-US" sz="2000" dirty="0">
                <a:latin typeface="Century Schoolbook" panose="02040604050505020304" pitchFamily="18" charset="0"/>
              </a:rPr>
              <a:t>)</a:t>
            </a:r>
          </a:p>
          <a:p>
            <a:pPr lvl="8"/>
            <a:endParaRPr lang="en-US" sz="2000" dirty="0">
              <a:solidFill>
                <a:schemeClr val="tx2"/>
              </a:solidFill>
              <a:latin typeface="Century Schoolbook" panose="02040604050505020304" pitchFamily="18" charset="0"/>
            </a:endParaRPr>
          </a:p>
          <a:p>
            <a:pPr lvl="0"/>
            <a:r>
              <a:rPr lang="en-US" sz="2000" dirty="0" smtClean="0">
                <a:latin typeface="Century Schoolbook" panose="02040604050505020304" pitchFamily="18" charset="0"/>
              </a:rPr>
              <a:t>14. </a:t>
            </a:r>
            <a:r>
              <a:rPr lang="en-US" sz="2000" b="1" u="sng" dirty="0">
                <a:latin typeface="Century Schoolbook" panose="02040604050505020304" pitchFamily="18" charset="0"/>
              </a:rPr>
              <a:t>Bar on shareholders (</a:t>
            </a:r>
            <a:r>
              <a:rPr lang="en-US" sz="2000" b="1" u="sng" dirty="0" err="1">
                <a:latin typeface="Century Schoolbook" panose="02040604050505020304" pitchFamily="18" charset="0"/>
              </a:rPr>
              <a:t>s.10</a:t>
            </a:r>
            <a:r>
              <a:rPr lang="en-US" sz="2000" b="1" u="sng" dirty="0">
                <a:latin typeface="Century Schoolbook" panose="02040604050505020304" pitchFamily="18" charset="0"/>
              </a:rPr>
              <a:t>(1)(c)</a:t>
            </a:r>
          </a:p>
          <a:p>
            <a:pPr lvl="0"/>
            <a:endParaRPr lang="en-US" sz="1100" dirty="0">
              <a:latin typeface="Century Schoolbook" panose="02040604050505020304" pitchFamily="18" charset="0"/>
            </a:endParaRPr>
          </a:p>
          <a:p>
            <a:pPr marL="915988" lvl="1" indent="-346075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Schoolbook" panose="02040604050505020304" pitchFamily="18" charset="0"/>
              </a:rPr>
              <a:t>Shareholders of MMC not allowed to obtain facility/loans from the Modaraba or use its assets as security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304800"/>
            <a:ext cx="6553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Significant Changes/New Concepts in the Proposed Law</a:t>
            </a:r>
            <a:endParaRPr lang="en-US" sz="17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99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219200"/>
            <a:ext cx="70104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lvl="1" indent="-463550">
              <a:buNone/>
            </a:pPr>
            <a:endParaRPr lang="en-US" sz="2000" dirty="0" smtClean="0">
              <a:latin typeface="Century Schoolbook" panose="02040604050505020304" pitchFamily="18" charset="0"/>
            </a:endParaRPr>
          </a:p>
          <a:p>
            <a:pPr lvl="1"/>
            <a:endParaRPr lang="en-US" sz="1100" dirty="0">
              <a:latin typeface="Century Schoolbook" panose="02040604050505020304" pitchFamily="18" charset="0"/>
            </a:endParaRPr>
          </a:p>
          <a:p>
            <a:pPr lvl="0"/>
            <a:endParaRPr lang="en-US" sz="2000" dirty="0" smtClean="0">
              <a:latin typeface="Century Schoolbook" panose="02040604050505020304" pitchFamily="18" charset="0"/>
            </a:endParaRPr>
          </a:p>
          <a:p>
            <a:pPr lvl="1"/>
            <a:endParaRPr lang="en-US" sz="1100" dirty="0">
              <a:latin typeface="Century Schoolbook" panose="020406040505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304800"/>
            <a:ext cx="6553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Significant Changes/New Concepts in the Proposed Law</a:t>
            </a:r>
            <a:endParaRPr lang="en-US" sz="17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59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990600"/>
            <a:ext cx="7391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latin typeface="Century Schoolbook" panose="02040604050505020304" pitchFamily="18" charset="0"/>
              </a:rPr>
              <a:t>15.  </a:t>
            </a:r>
            <a:r>
              <a:rPr lang="en-US" sz="2000" b="1" u="sng" dirty="0">
                <a:latin typeface="Century Schoolbook" panose="02040604050505020304" pitchFamily="18" charset="0"/>
              </a:rPr>
              <a:t>Voluntary de-registration of MMC (</a:t>
            </a:r>
            <a:r>
              <a:rPr lang="en-US" sz="2000" b="1" u="sng" dirty="0" err="1">
                <a:latin typeface="Century Schoolbook" panose="02040604050505020304" pitchFamily="18" charset="0"/>
              </a:rPr>
              <a:t>s.12</a:t>
            </a:r>
            <a:r>
              <a:rPr lang="en-US" sz="2000" b="1" u="sng" dirty="0">
                <a:latin typeface="Century Schoolbook" panose="02040604050505020304" pitchFamily="18" charset="0"/>
              </a:rPr>
              <a:t>)</a:t>
            </a:r>
          </a:p>
          <a:p>
            <a:pPr lvl="0"/>
            <a:endParaRPr lang="en-US" sz="1200" dirty="0">
              <a:latin typeface="Century Schoolbook" panose="02040604050505020304" pitchFamily="18" charset="0"/>
            </a:endParaRPr>
          </a:p>
          <a:p>
            <a:pPr marL="915988" lvl="1" indent="-346075"/>
            <a:r>
              <a:rPr lang="en-US" sz="2000" dirty="0">
                <a:latin typeface="Century Schoolbook" panose="02040604050505020304" pitchFamily="18" charset="0"/>
              </a:rPr>
              <a:t>On the application of MMC</a:t>
            </a:r>
          </a:p>
          <a:p>
            <a:pPr marL="457200" lvl="0" indent="-457200"/>
            <a:endParaRPr lang="en-US" sz="2000" dirty="0" smtClean="0"/>
          </a:p>
          <a:p>
            <a:pPr marL="457200" lvl="0" indent="-457200"/>
            <a:r>
              <a:rPr lang="en-US" sz="2000" dirty="0" smtClean="0"/>
              <a:t>16.	Mandatory </a:t>
            </a:r>
            <a:r>
              <a:rPr lang="en-US" sz="2000" dirty="0"/>
              <a:t>requirement to use model financing agreements approved by Shariah Board [</a:t>
            </a:r>
            <a:r>
              <a:rPr lang="en-US" sz="2000" dirty="0" err="1"/>
              <a:t>s.17</a:t>
            </a:r>
            <a:r>
              <a:rPr lang="en-US" sz="2000" dirty="0"/>
              <a:t>(2)(d)]</a:t>
            </a:r>
          </a:p>
          <a:p>
            <a:pPr lvl="0"/>
            <a:endParaRPr lang="en-US" sz="2000" dirty="0" smtClean="0"/>
          </a:p>
          <a:p>
            <a:pPr marL="457200" lvl="0" indent="-457200"/>
            <a:endParaRPr lang="en-US" sz="2000" dirty="0" smtClean="0"/>
          </a:p>
          <a:p>
            <a:pPr marL="457200" lvl="0" indent="-457200"/>
            <a:r>
              <a:rPr lang="en-US" sz="2000" dirty="0" smtClean="0"/>
              <a:t>17.	Filing </a:t>
            </a:r>
            <a:r>
              <a:rPr lang="en-US" sz="2000" dirty="0"/>
              <a:t>of Financial statements before </a:t>
            </a:r>
            <a:r>
              <a:rPr lang="en-US" sz="2000" dirty="0" err="1"/>
              <a:t>AGM</a:t>
            </a:r>
            <a:r>
              <a:rPr lang="en-US" sz="2000" dirty="0"/>
              <a:t> in line with the company law - </a:t>
            </a:r>
            <a:r>
              <a:rPr lang="en-US" sz="2000" dirty="0" err="1"/>
              <a:t>s.26</a:t>
            </a:r>
            <a:r>
              <a:rPr lang="en-US" sz="2000" dirty="0"/>
              <a:t>(3)</a:t>
            </a:r>
          </a:p>
          <a:p>
            <a:pPr lvl="0"/>
            <a:endParaRPr lang="en-US" sz="2000" dirty="0" smtClean="0"/>
          </a:p>
          <a:p>
            <a:pPr lvl="0">
              <a:tabLst>
                <a:tab pos="457200" algn="l"/>
              </a:tabLst>
            </a:pPr>
            <a:endParaRPr lang="en-US" sz="2000" dirty="0" smtClean="0"/>
          </a:p>
          <a:p>
            <a:pPr lvl="0">
              <a:tabLst>
                <a:tab pos="457200" algn="l"/>
              </a:tabLst>
            </a:pPr>
            <a:r>
              <a:rPr lang="en-US" sz="2000" dirty="0" smtClean="0"/>
              <a:t>18.	</a:t>
            </a:r>
            <a:r>
              <a:rPr lang="en-US" sz="2000" b="1" dirty="0" smtClean="0"/>
              <a:t>De-regulation </a:t>
            </a:r>
            <a:r>
              <a:rPr lang="en-US" sz="2000" b="1" dirty="0"/>
              <a:t>(</a:t>
            </a:r>
            <a:r>
              <a:rPr lang="en-US" sz="2000" b="1" dirty="0" err="1"/>
              <a:t>s.27</a:t>
            </a:r>
            <a:r>
              <a:rPr lang="en-US" sz="2000" b="1" dirty="0"/>
              <a:t>)</a:t>
            </a:r>
          </a:p>
          <a:p>
            <a:pPr lvl="0"/>
            <a:endParaRPr lang="en-US" sz="2000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 smtClean="0"/>
              <a:t>Powers </a:t>
            </a:r>
            <a:r>
              <a:rPr lang="en-US" sz="2000" dirty="0"/>
              <a:t>of the Registrar to approve the appointment of auditor given to the certificate holders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304800"/>
            <a:ext cx="6553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Significant Changes/New Concepts in the Proposed Law</a:t>
            </a:r>
            <a:endParaRPr lang="en-US" sz="17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85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990600"/>
            <a:ext cx="6858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en-US" sz="2000" dirty="0" smtClean="0"/>
              <a:t>19.	Enforcement </a:t>
            </a:r>
            <a:r>
              <a:rPr lang="en-US" sz="2000" dirty="0"/>
              <a:t>action by the Commission including powers to monitor the business activities </a:t>
            </a:r>
          </a:p>
          <a:p>
            <a:pPr lvl="1"/>
            <a:endParaRPr lang="en-US" sz="2000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 smtClean="0"/>
              <a:t>Powers </a:t>
            </a:r>
            <a:r>
              <a:rPr lang="en-US" sz="2000" dirty="0"/>
              <a:t>to call for information (</a:t>
            </a:r>
            <a:r>
              <a:rPr lang="en-US" sz="2000" dirty="0" err="1"/>
              <a:t>s.28</a:t>
            </a:r>
            <a:r>
              <a:rPr lang="en-US" sz="2000" dirty="0"/>
              <a:t>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 smtClean="0"/>
              <a:t>Powers </a:t>
            </a:r>
            <a:r>
              <a:rPr lang="en-US" sz="2000" dirty="0"/>
              <a:t>of Commission to monitor the business activities of a modaraba through onsite and offsite inspection and to issue necessary direction (</a:t>
            </a:r>
            <a:r>
              <a:rPr lang="en-US" sz="2000" dirty="0" err="1"/>
              <a:t>s.29</a:t>
            </a:r>
            <a:r>
              <a:rPr lang="en-US" sz="2000" dirty="0"/>
              <a:t>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 smtClean="0"/>
              <a:t>All </a:t>
            </a:r>
            <a:r>
              <a:rPr lang="en-US" sz="2000" dirty="0"/>
              <a:t>the powers to carry out inspection, enquiry and conduct investigation under </a:t>
            </a:r>
            <a:r>
              <a:rPr lang="en-US" sz="2000" dirty="0" err="1"/>
              <a:t>SECP</a:t>
            </a:r>
            <a:r>
              <a:rPr lang="en-US" sz="2000" dirty="0"/>
              <a:t> Act, shall apply including the powers of IO (</a:t>
            </a:r>
            <a:r>
              <a:rPr lang="en-US" sz="2000" dirty="0" err="1"/>
              <a:t>s.29</a:t>
            </a:r>
            <a:r>
              <a:rPr lang="en-US" sz="2000" dirty="0"/>
              <a:t>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 smtClean="0"/>
              <a:t>Powers </a:t>
            </a:r>
            <a:r>
              <a:rPr lang="en-US" sz="2000" dirty="0"/>
              <a:t>to remove the chairman, chief executive, director or key executives (</a:t>
            </a:r>
            <a:r>
              <a:rPr lang="en-US" sz="2000" dirty="0" err="1"/>
              <a:t>s.31</a:t>
            </a:r>
            <a:r>
              <a:rPr lang="en-US" sz="2000" dirty="0"/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304800"/>
            <a:ext cx="6553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Significant Changes/New Concepts in the Proposed Law</a:t>
            </a:r>
            <a:endParaRPr lang="en-US" sz="17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69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914400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en-US" sz="2000" dirty="0" smtClean="0"/>
              <a:t>20.	Voluntary </a:t>
            </a:r>
            <a:r>
              <a:rPr lang="en-US" sz="2000" dirty="0"/>
              <a:t>change of MMC (s.33</a:t>
            </a:r>
            <a:r>
              <a:rPr lang="en-US" sz="2000" dirty="0" smtClean="0"/>
              <a:t>) - </a:t>
            </a:r>
            <a:r>
              <a:rPr lang="en-US" dirty="0"/>
              <a:t>Commission </a:t>
            </a:r>
            <a:r>
              <a:rPr lang="en-US" dirty="0" smtClean="0"/>
              <a:t>may require           passing of special </a:t>
            </a:r>
            <a:r>
              <a:rPr lang="en-US" dirty="0"/>
              <a:t>resolution </a:t>
            </a:r>
            <a:r>
              <a:rPr lang="en-US" dirty="0" smtClean="0"/>
              <a:t>of </a:t>
            </a:r>
            <a:r>
              <a:rPr lang="en-US" sz="2000" dirty="0" smtClean="0"/>
              <a:t>modaraba </a:t>
            </a:r>
            <a:r>
              <a:rPr lang="en-US" sz="2000" dirty="0"/>
              <a:t>certificate holders </a:t>
            </a:r>
          </a:p>
          <a:p>
            <a:pPr lvl="0"/>
            <a:endParaRPr lang="en-US" sz="2000" dirty="0" smtClean="0"/>
          </a:p>
          <a:p>
            <a:pPr marL="457200" lvl="0" indent="-457200"/>
            <a:endParaRPr lang="en-US" sz="2000" dirty="0" smtClean="0"/>
          </a:p>
          <a:p>
            <a:pPr marL="457200" lvl="0" indent="-457200"/>
            <a:r>
              <a:rPr lang="en-US" sz="2000" dirty="0" smtClean="0"/>
              <a:t>21.	Bar </a:t>
            </a:r>
            <a:r>
              <a:rPr lang="en-US" sz="2000" dirty="0"/>
              <a:t>on winding up petition by MMC – only with the approval of the Commission (</a:t>
            </a:r>
            <a:r>
              <a:rPr lang="en-US" sz="2000" dirty="0" err="1"/>
              <a:t>s.35</a:t>
            </a:r>
            <a:r>
              <a:rPr lang="en-US" sz="2000" dirty="0"/>
              <a:t>)</a:t>
            </a:r>
          </a:p>
          <a:p>
            <a:pPr lvl="0"/>
            <a:endParaRPr lang="en-US" sz="2000" dirty="0" smtClean="0"/>
          </a:p>
          <a:p>
            <a:pPr marL="457200" lvl="0" indent="-457200"/>
            <a:endParaRPr lang="en-US" sz="2000" dirty="0" smtClean="0"/>
          </a:p>
          <a:p>
            <a:pPr marL="457200" lvl="0" indent="-457200"/>
            <a:r>
              <a:rPr lang="en-US" sz="2000" dirty="0" smtClean="0"/>
              <a:t>22.	Additional </a:t>
            </a:r>
            <a:r>
              <a:rPr lang="en-US" sz="2000" dirty="0"/>
              <a:t>grounds to initiate winding up of a Modaraba by Court (</a:t>
            </a:r>
            <a:r>
              <a:rPr lang="en-US" sz="2000" dirty="0" err="1"/>
              <a:t>s.38</a:t>
            </a:r>
            <a:r>
              <a:rPr lang="en-US" sz="2000" dirty="0"/>
              <a:t>)</a:t>
            </a:r>
          </a:p>
          <a:p>
            <a:pPr lvl="1"/>
            <a:endParaRPr lang="en-US" sz="2000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 smtClean="0"/>
              <a:t>If </a:t>
            </a:r>
            <a:r>
              <a:rPr lang="en-US" sz="2000" dirty="0"/>
              <a:t>a Modaraba has suffered losses for three consecutive years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 smtClean="0"/>
              <a:t>Unlisted </a:t>
            </a:r>
            <a:r>
              <a:rPr lang="en-US" sz="2000" dirty="0"/>
              <a:t>Modaraba not listed in the given period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304800"/>
            <a:ext cx="6553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Significant Changes/New Concepts in the Proposed Law</a:t>
            </a:r>
            <a:endParaRPr lang="en-US" sz="17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80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990600"/>
            <a:ext cx="7239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en-US" sz="2000" dirty="0" smtClean="0"/>
              <a:t>23.	Merger </a:t>
            </a:r>
            <a:r>
              <a:rPr lang="en-US" sz="2000" dirty="0"/>
              <a:t>of a Modaraba – </a:t>
            </a:r>
            <a:r>
              <a:rPr lang="en-US" sz="2000" dirty="0" err="1"/>
              <a:t>NOC</a:t>
            </a:r>
            <a:r>
              <a:rPr lang="en-US" sz="2000" dirty="0"/>
              <a:t> from the Commission to ensure merger in a Shariah compliant entity (</a:t>
            </a:r>
            <a:r>
              <a:rPr lang="en-US" sz="2000" dirty="0" err="1"/>
              <a:t>s.41</a:t>
            </a:r>
            <a:r>
              <a:rPr lang="en-US" sz="2000" dirty="0"/>
              <a:t>)</a:t>
            </a:r>
          </a:p>
          <a:p>
            <a:pPr marL="457200" lvl="0" indent="-457200"/>
            <a:endParaRPr lang="en-US" sz="2000" dirty="0" smtClean="0"/>
          </a:p>
          <a:p>
            <a:pPr marL="457200" lvl="0" indent="-457200"/>
            <a:r>
              <a:rPr lang="en-US" sz="2000" dirty="0" smtClean="0"/>
              <a:t>24.	Resolution </a:t>
            </a:r>
            <a:r>
              <a:rPr lang="en-US" sz="2000" dirty="0"/>
              <a:t>of disputes through mediation (</a:t>
            </a:r>
            <a:r>
              <a:rPr lang="en-US" sz="2000" dirty="0" err="1"/>
              <a:t>s.43</a:t>
            </a:r>
            <a:r>
              <a:rPr lang="en-US" sz="2000" dirty="0"/>
              <a:t>) - in line with the company law</a:t>
            </a:r>
          </a:p>
          <a:p>
            <a:pPr marL="457200" indent="-457200"/>
            <a:endParaRPr lang="en-US" sz="2000" dirty="0"/>
          </a:p>
          <a:p>
            <a:pPr>
              <a:tabLst>
                <a:tab pos="463550" algn="l"/>
              </a:tabLst>
            </a:pPr>
            <a:r>
              <a:rPr lang="en-US" sz="2000" dirty="0" smtClean="0"/>
              <a:t>25.	Rationalization </a:t>
            </a:r>
            <a:r>
              <a:rPr lang="en-US" sz="2000" dirty="0"/>
              <a:t>of penalties (</a:t>
            </a:r>
            <a:r>
              <a:rPr lang="en-US" sz="2000" dirty="0" err="1"/>
              <a:t>s.46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pPr>
              <a:tabLst>
                <a:tab pos="4572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Maximum </a:t>
            </a:r>
            <a:r>
              <a:rPr lang="en-US" sz="2000" dirty="0"/>
              <a:t>amount increased from </a:t>
            </a:r>
            <a:r>
              <a:rPr lang="en-US" sz="2000" dirty="0" err="1"/>
              <a:t>Rs.100,000</a:t>
            </a:r>
            <a:r>
              <a:rPr lang="en-US" sz="2000" dirty="0"/>
              <a:t> to: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 err="1" smtClean="0"/>
              <a:t>Rs</a:t>
            </a:r>
            <a:r>
              <a:rPr lang="en-US" sz="2000" dirty="0"/>
              <a:t>. 100 million for individuals and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 err="1" smtClean="0"/>
              <a:t>Rs.200</a:t>
            </a:r>
            <a:r>
              <a:rPr lang="en-US" sz="2000" dirty="0" smtClean="0"/>
              <a:t> </a:t>
            </a:r>
            <a:r>
              <a:rPr lang="en-US" sz="2000" dirty="0"/>
              <a:t>million for </a:t>
            </a:r>
            <a:r>
              <a:rPr lang="en-US" sz="2000" dirty="0" smtClean="0"/>
              <a:t>MMC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81000" y="304800"/>
            <a:ext cx="6553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Significant Changes/New Concepts in the Proposed Law</a:t>
            </a:r>
            <a:endParaRPr lang="en-US" sz="17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41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838200"/>
            <a:ext cx="7010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US" sz="2000" dirty="0" smtClean="0"/>
              <a:t>26.	Offence </a:t>
            </a:r>
            <a:r>
              <a:rPr lang="en-US" sz="2000" dirty="0"/>
              <a:t>of false statement (</a:t>
            </a:r>
            <a:r>
              <a:rPr lang="en-US" sz="2000" dirty="0" err="1"/>
              <a:t>s.48</a:t>
            </a:r>
            <a:r>
              <a:rPr lang="en-US" sz="2000" dirty="0"/>
              <a:t>) </a:t>
            </a:r>
          </a:p>
          <a:p>
            <a:endParaRPr lang="en-US" sz="2000" dirty="0" smtClean="0"/>
          </a:p>
          <a:p>
            <a:pPr marL="909638" indent="-285750">
              <a:buFont typeface="Courier New" panose="02070309020205020404" pitchFamily="49" charset="0"/>
              <a:buChar char="o"/>
            </a:pPr>
            <a:r>
              <a:rPr lang="en-US" sz="2000" dirty="0" smtClean="0"/>
              <a:t>Provision </a:t>
            </a:r>
            <a:r>
              <a:rPr lang="en-US" sz="2000" dirty="0"/>
              <a:t>and the penalties for false statement, falsification, forgery, fraud and deception as provided under the company law(258 &amp; 496) made applicable</a:t>
            </a:r>
          </a:p>
          <a:p>
            <a:pPr lvl="0"/>
            <a:endParaRPr lang="en-US" sz="2000" dirty="0" smtClean="0"/>
          </a:p>
          <a:p>
            <a:pPr lvl="0">
              <a:tabLst>
                <a:tab pos="457200" algn="l"/>
              </a:tabLst>
            </a:pPr>
            <a:r>
              <a:rPr lang="en-US" sz="2000" dirty="0" smtClean="0"/>
              <a:t>27.	Appeals </a:t>
            </a:r>
            <a:r>
              <a:rPr lang="en-US" sz="2000" dirty="0"/>
              <a:t>(</a:t>
            </a:r>
            <a:r>
              <a:rPr lang="en-US" sz="2000" dirty="0" smtClean="0"/>
              <a:t>s.50)</a:t>
            </a:r>
            <a:endParaRPr lang="en-US" sz="2000" dirty="0"/>
          </a:p>
          <a:p>
            <a:endParaRPr lang="en-US" sz="2000" dirty="0" smtClean="0"/>
          </a:p>
          <a:p>
            <a:pPr marL="909638" indent="-285750">
              <a:buFont typeface="Courier New" panose="02070309020205020404" pitchFamily="49" charset="0"/>
              <a:buChar char="o"/>
            </a:pPr>
            <a:r>
              <a:rPr lang="en-US" sz="2000" dirty="0" smtClean="0"/>
              <a:t>First </a:t>
            </a:r>
            <a:r>
              <a:rPr lang="en-US" sz="2000" dirty="0"/>
              <a:t>appeal to be filed before the Appellate Bench and the second appeal before the High Court (in line with section 33 and 34 of </a:t>
            </a:r>
            <a:r>
              <a:rPr lang="en-US" sz="2000" dirty="0" err="1"/>
              <a:t>SECP</a:t>
            </a:r>
            <a:r>
              <a:rPr lang="en-US" sz="2000" dirty="0"/>
              <a:t> Act</a:t>
            </a:r>
            <a:r>
              <a:rPr lang="en-US" sz="2000" dirty="0" smtClean="0"/>
              <a:t>)</a:t>
            </a:r>
          </a:p>
          <a:p>
            <a:pPr marL="909638" indent="-285750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0">
              <a:tabLst>
                <a:tab pos="457200" algn="l"/>
              </a:tabLst>
            </a:pPr>
            <a:r>
              <a:rPr lang="en-US" sz="2000" dirty="0" smtClean="0"/>
              <a:t>28.</a:t>
            </a:r>
            <a:r>
              <a:rPr lang="en-US" sz="2000" dirty="0"/>
              <a:t>	Recovery petitions by MMC (</a:t>
            </a:r>
            <a:r>
              <a:rPr lang="en-US" sz="2000" dirty="0" err="1"/>
              <a:t>s.51</a:t>
            </a:r>
            <a:r>
              <a:rPr lang="en-US" sz="2000" dirty="0"/>
              <a:t>)</a:t>
            </a:r>
          </a:p>
          <a:p>
            <a:endParaRPr lang="en-US" sz="2000" dirty="0"/>
          </a:p>
          <a:p>
            <a:pPr marL="909638" indent="-285750">
              <a:buFont typeface="Courier New" panose="02070309020205020404" pitchFamily="49" charset="0"/>
              <a:buChar char="o"/>
            </a:pPr>
            <a:r>
              <a:rPr lang="en-US" sz="2000" dirty="0"/>
              <a:t>Jurisdiction of the Banking Court has been extended to hear recovery petitions filed by the modaraba management </a:t>
            </a:r>
            <a:r>
              <a:rPr lang="en-US" sz="2000" dirty="0" smtClean="0"/>
              <a:t>company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81000" y="304800"/>
            <a:ext cx="6553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Significant Changes/New Concepts in the Proposed Law</a:t>
            </a:r>
            <a:endParaRPr lang="en-US" sz="17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08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297259"/>
            <a:ext cx="6858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4675" lvl="0" indent="-515938"/>
            <a:r>
              <a:rPr lang="en-US" sz="2000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29.	Jurisdiction </a:t>
            </a:r>
            <a:r>
              <a:rPr lang="en-US" sz="20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of Court [</a:t>
            </a:r>
            <a:r>
              <a:rPr lang="en-US" sz="2000" dirty="0" err="1">
                <a:latin typeface="Century Schoolbook" panose="02040604050505020304" pitchFamily="18" charset="0"/>
                <a:cs typeface="Times New Roman" panose="02020603050405020304" pitchFamily="18" charset="0"/>
              </a:rPr>
              <a:t>s.2</a:t>
            </a:r>
            <a:r>
              <a:rPr lang="en-US" sz="20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(1)(v)] – in line with the company law</a:t>
            </a:r>
          </a:p>
          <a:p>
            <a:pPr lvl="0"/>
            <a:endParaRPr lang="en-US" sz="2000" dirty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High Court for all civil matters instead of Tribunal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000" dirty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Session Court or any other court as notified by </a:t>
            </a:r>
            <a:r>
              <a:rPr lang="en-US" sz="2000" dirty="0" err="1">
                <a:latin typeface="Century Schoolbook" panose="02040604050505020304" pitchFamily="18" charset="0"/>
                <a:cs typeface="Times New Roman" panose="02020603050405020304" pitchFamily="18" charset="0"/>
              </a:rPr>
              <a:t>FG</a:t>
            </a:r>
            <a:r>
              <a:rPr lang="en-US" sz="20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 instead of Tribunal for all criminal matters (</a:t>
            </a:r>
            <a:r>
              <a:rPr lang="en-US" sz="2000" dirty="0" err="1">
                <a:latin typeface="Century Schoolbook" panose="02040604050505020304" pitchFamily="18" charset="0"/>
                <a:cs typeface="Times New Roman" panose="02020603050405020304" pitchFamily="18" charset="0"/>
              </a:rPr>
              <a:t>s.40</a:t>
            </a:r>
            <a:r>
              <a:rPr lang="en-US" sz="2000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)</a:t>
            </a:r>
            <a:endParaRPr lang="en-US" sz="2000" dirty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000" dirty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04800"/>
            <a:ext cx="6553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Significant Changes/New Concepts in the Proposed Law</a:t>
            </a:r>
            <a:endParaRPr lang="en-US" sz="17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32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6553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Significant Changes/New Concepts in the Proposed Law</a:t>
            </a:r>
            <a:endParaRPr lang="en-US" sz="1700" b="1" dirty="0">
              <a:latin typeface="Century Schoolbook" panose="020406040505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9374" y="1066800"/>
            <a:ext cx="7543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5613" indent="-455613"/>
            <a:r>
              <a:rPr lang="en-US" dirty="0" smtClean="0"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30.</a:t>
            </a:r>
            <a:r>
              <a:rPr lang="en-US" dirty="0"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Registration, modification and satisfaction of charges (</a:t>
            </a:r>
            <a:r>
              <a:rPr lang="en-US" dirty="0" err="1"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s.53</a:t>
            </a:r>
            <a:r>
              <a:rPr lang="en-US" dirty="0"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 marL="455613" lvl="0" indent="-455613">
              <a:buNone/>
            </a:pPr>
            <a:endParaRPr lang="en-US" dirty="0">
              <a:latin typeface="Century Schoolbook" panose="020406040505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5613" lvl="0" indent="-455613">
              <a:buNone/>
            </a:pPr>
            <a:r>
              <a:rPr lang="en-US" dirty="0" smtClean="0"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31. </a:t>
            </a:r>
            <a:r>
              <a:rPr lang="en-US" dirty="0"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Vesting some of the powers of the Federal Government to the concerned Minister-in-charge,  [grant exemptions (</a:t>
            </a:r>
            <a:r>
              <a:rPr lang="en-US" dirty="0" err="1"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s.55</a:t>
            </a:r>
            <a:r>
              <a:rPr lang="en-US" dirty="0"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), removal of difficulty (</a:t>
            </a:r>
            <a:r>
              <a:rPr lang="en-US" dirty="0" err="1"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s.65</a:t>
            </a:r>
            <a:r>
              <a:rPr lang="en-US" dirty="0"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)]</a:t>
            </a:r>
          </a:p>
          <a:p>
            <a:pPr marL="455613" lvl="0" indent="-455613">
              <a:buNone/>
            </a:pPr>
            <a:endParaRPr lang="en-US" dirty="0">
              <a:latin typeface="Century Schoolbook" panose="020406040505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5613" lvl="0" indent="-455613">
              <a:buNone/>
            </a:pPr>
            <a:r>
              <a:rPr lang="en-US" dirty="0" smtClean="0"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32. </a:t>
            </a:r>
            <a:r>
              <a:rPr lang="en-US" b="1" dirty="0"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The Federal Government shall have the following powers</a:t>
            </a:r>
          </a:p>
          <a:p>
            <a:pPr marL="109728" lvl="0" indent="0">
              <a:buNone/>
            </a:pPr>
            <a:endParaRPr lang="en-US" dirty="0">
              <a:latin typeface="Century Schoolbook" panose="020406040505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914400" lvl="0" indent="-457200">
              <a:buFont typeface="Courier New" panose="02070309020205020404" pitchFamily="49" charset="0"/>
              <a:buChar char="o"/>
            </a:pPr>
            <a:r>
              <a:rPr lang="en-US" dirty="0"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Notify any agency to take cognizance of misuse of word modaraba (</a:t>
            </a:r>
            <a:r>
              <a:rPr lang="en-US" dirty="0" err="1"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s.3</a:t>
            </a:r>
            <a:r>
              <a:rPr lang="en-US" dirty="0"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 marL="914400" lvl="0" indent="-457200">
              <a:buFont typeface="Courier New" panose="02070309020205020404" pitchFamily="49" charset="0"/>
              <a:buChar char="o"/>
            </a:pPr>
            <a:endParaRPr lang="en-US" dirty="0">
              <a:latin typeface="Century Schoolbook" panose="020406040505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914400" lvl="0" indent="-457200">
              <a:buFont typeface="Courier New" panose="02070309020205020404" pitchFamily="49" charset="0"/>
              <a:buChar char="o"/>
            </a:pPr>
            <a:r>
              <a:rPr lang="en-US" dirty="0"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Notify any court other than Session Court for criminal offences (</a:t>
            </a:r>
            <a:r>
              <a:rPr lang="en-US" dirty="0" err="1"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s.40</a:t>
            </a:r>
            <a:r>
              <a:rPr lang="en-US" dirty="0"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 marL="914400" lvl="0" indent="-457200">
              <a:buFont typeface="Courier New" panose="02070309020205020404" pitchFamily="49" charset="0"/>
              <a:buChar char="o"/>
            </a:pPr>
            <a:endParaRPr lang="en-US" dirty="0">
              <a:latin typeface="Century Schoolbook" panose="020406040505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914400" lvl="0" indent="-457200">
              <a:buFont typeface="Courier New" panose="02070309020205020404" pitchFamily="49" charset="0"/>
              <a:buChar char="o"/>
            </a:pPr>
            <a:r>
              <a:rPr lang="en-US" dirty="0"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Make Rules for the purposes of this Act (</a:t>
            </a:r>
            <a:r>
              <a:rPr lang="en-US" dirty="0" err="1"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s.56</a:t>
            </a:r>
            <a:r>
              <a:rPr lang="en-US" dirty="0"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7771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1447800"/>
            <a:ext cx="7239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Amendments are based on—</a:t>
            </a:r>
          </a:p>
          <a:p>
            <a:endParaRPr lang="en-US" sz="2000" b="1" dirty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sz="20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Recommendations of </a:t>
            </a:r>
            <a:r>
              <a:rPr lang="en-US" sz="2000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the Steering </a:t>
            </a:r>
            <a:r>
              <a:rPr lang="en-US" sz="20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Committee on Islamic Finance constituted by the Federal Government</a:t>
            </a:r>
          </a:p>
          <a:p>
            <a:pPr marL="457200" indent="-457200">
              <a:buClrTx/>
              <a:buSzPct val="100000"/>
              <a:buAutoNum type="arabicPeriod"/>
            </a:pPr>
            <a:endParaRPr lang="en-US" sz="2000" dirty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sz="2000" dirty="0" err="1">
                <a:latin typeface="Century Schoolbook" panose="02040604050505020304" pitchFamily="18" charset="0"/>
                <a:cs typeface="Times New Roman" panose="02020603050405020304" pitchFamily="18" charset="0"/>
              </a:rPr>
              <a:t>NBF</a:t>
            </a:r>
            <a:r>
              <a:rPr lang="en-US" sz="20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 Reform Report of the Commission</a:t>
            </a:r>
          </a:p>
          <a:p>
            <a:pPr marL="457200" indent="-457200">
              <a:buClrTx/>
              <a:buSzPct val="100000"/>
              <a:buAutoNum type="arabicPeriod"/>
            </a:pPr>
            <a:endParaRPr lang="en-US" sz="2000" dirty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sz="20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Standing Committee of the Senate</a:t>
            </a:r>
          </a:p>
        </p:txBody>
      </p:sp>
    </p:spTree>
    <p:extLst>
      <p:ext uri="{BB962C8B-B14F-4D97-AF65-F5344CB8AC3E}">
        <p14:creationId xmlns:p14="http://schemas.microsoft.com/office/powerpoint/2010/main" val="103699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304800"/>
            <a:ext cx="6553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Significant Changes/New Concepts in the Proposed Law</a:t>
            </a:r>
            <a:endParaRPr lang="en-US" sz="1700" b="1" dirty="0">
              <a:latin typeface="Century Schoolbook" panose="020406040505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685800"/>
            <a:ext cx="74676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lvl="1" indent="-463550">
              <a:buNone/>
            </a:pPr>
            <a:r>
              <a:rPr lang="en-US" sz="2000" dirty="0" smtClean="0">
                <a:latin typeface="Century Schoolbook" panose="02040604050505020304" pitchFamily="18" charset="0"/>
              </a:rPr>
              <a:t>33. </a:t>
            </a:r>
            <a:r>
              <a:rPr lang="en-US" sz="2000" b="1" u="sng" dirty="0">
                <a:latin typeface="Century Schoolbook" panose="02040604050505020304" pitchFamily="18" charset="0"/>
              </a:rPr>
              <a:t>Commission empowered to specify the </a:t>
            </a:r>
          </a:p>
          <a:p>
            <a:pPr marL="463550" lvl="1" indent="-463550">
              <a:buNone/>
            </a:pPr>
            <a:endParaRPr lang="en-US" sz="1200" b="1" u="sng" dirty="0">
              <a:latin typeface="Century Schoolbook" panose="02040604050505020304" pitchFamily="18" charset="0"/>
            </a:endParaRPr>
          </a:p>
          <a:p>
            <a:pPr marL="914400" lvl="1" indent="-463550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Schoolbook" panose="02040604050505020304" pitchFamily="18" charset="0"/>
              </a:rPr>
              <a:t>minimum and maximum holding limits of modaraba certificates by MMC and the period [</a:t>
            </a:r>
            <a:r>
              <a:rPr lang="en-US" sz="2000" dirty="0" err="1">
                <a:latin typeface="Century Schoolbook" panose="02040604050505020304" pitchFamily="18" charset="0"/>
              </a:rPr>
              <a:t>s.10</a:t>
            </a:r>
            <a:r>
              <a:rPr lang="en-US" sz="2000" dirty="0">
                <a:latin typeface="Century Schoolbook" panose="02040604050505020304" pitchFamily="18" charset="0"/>
              </a:rPr>
              <a:t>(3)]</a:t>
            </a:r>
          </a:p>
          <a:p>
            <a:pPr marL="914400" lvl="1" indent="-463550">
              <a:buFont typeface="Courier New" panose="02070309020205020404" pitchFamily="49" charset="0"/>
              <a:buChar char="o"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914400" lvl="1" indent="-463550">
              <a:buFont typeface="Courier New" panose="02070309020205020404" pitchFamily="49" charset="0"/>
              <a:buChar char="o"/>
            </a:pPr>
            <a:r>
              <a:rPr lang="en-US" dirty="0"/>
              <a:t>transfer of modaraba certificates subscribed by MMC or </a:t>
            </a:r>
          </a:p>
          <a:p>
            <a:pPr marL="450850" lvl="1"/>
            <a:r>
              <a:rPr lang="en-US" dirty="0"/>
              <a:t>	promoters in IPO – only with prior approval of the 	</a:t>
            </a:r>
            <a:r>
              <a:rPr lang="en-US" dirty="0" smtClean="0"/>
              <a:t>Commission</a:t>
            </a:r>
          </a:p>
          <a:p>
            <a:pPr marL="450850" lvl="1"/>
            <a:endParaRPr lang="en-US" sz="2000" dirty="0"/>
          </a:p>
          <a:p>
            <a:pPr lvl="1" indent="-457200"/>
            <a:r>
              <a:rPr lang="en-US" sz="2000" dirty="0" smtClean="0"/>
              <a:t>34.</a:t>
            </a:r>
            <a:r>
              <a:rPr lang="en-US" sz="2000" dirty="0"/>
              <a:t>	Destruction of documents required in inspection or investigation (</a:t>
            </a:r>
            <a:r>
              <a:rPr lang="en-US" sz="2000" dirty="0" err="1"/>
              <a:t>s.42</a:t>
            </a:r>
            <a:r>
              <a:rPr lang="en-US" sz="2000" dirty="0"/>
              <a:t>) or any other document from the record of MC or Modaraba</a:t>
            </a:r>
          </a:p>
          <a:p>
            <a:pPr marL="450850" lvl="1"/>
            <a:endParaRPr lang="en-US" sz="2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04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1716" y="1340280"/>
            <a:ext cx="65482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endParaRPr lang="en-US" dirty="0"/>
          </a:p>
          <a:p>
            <a:pPr marL="457200" indent="-457200"/>
            <a:r>
              <a:rPr lang="en-US" dirty="0" smtClean="0"/>
              <a:t>	5 </a:t>
            </a:r>
            <a:r>
              <a:rPr lang="en-US" dirty="0"/>
              <a:t>new schedules to the proposed Act  with the power to the Commission to alter schedules (</a:t>
            </a:r>
            <a:r>
              <a:rPr lang="en-US" dirty="0" err="1"/>
              <a:t>s.63</a:t>
            </a:r>
            <a:r>
              <a:rPr lang="en-US" dirty="0"/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762000"/>
            <a:ext cx="1773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n-US" b="1" dirty="0">
                <a:solidFill>
                  <a:srgbClr val="0070C0"/>
                </a:solidFill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SCHEDULES</a:t>
            </a:r>
          </a:p>
        </p:txBody>
      </p:sp>
    </p:spTree>
    <p:extLst>
      <p:ext uri="{BB962C8B-B14F-4D97-AF65-F5344CB8AC3E}">
        <p14:creationId xmlns:p14="http://schemas.microsoft.com/office/powerpoint/2010/main" val="156277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304800"/>
            <a:ext cx="6553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Significant Changes/New Concepts in the Proposed Law</a:t>
            </a:r>
            <a:endParaRPr lang="en-US" sz="1700" b="1" dirty="0">
              <a:latin typeface="Century Schoolbook" panose="020406040505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838200"/>
            <a:ext cx="7239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First </a:t>
            </a:r>
            <a:r>
              <a:rPr lang="en-US" sz="2000" b="1" dirty="0" smtClean="0"/>
              <a:t>Schedule –</a:t>
            </a:r>
            <a:r>
              <a:rPr lang="en-US" sz="2000" dirty="0"/>
              <a:t> </a:t>
            </a:r>
            <a:r>
              <a:rPr lang="en-US" sz="2000" b="1" dirty="0" smtClean="0"/>
              <a:t>Scale </a:t>
            </a:r>
            <a:r>
              <a:rPr lang="en-US" sz="2000" b="1" dirty="0"/>
              <a:t>of </a:t>
            </a:r>
            <a:r>
              <a:rPr lang="en-US" sz="2000" b="1" dirty="0" smtClean="0"/>
              <a:t>fees</a:t>
            </a:r>
          </a:p>
          <a:p>
            <a:endParaRPr lang="en-US" sz="2000" b="1" dirty="0"/>
          </a:p>
          <a:p>
            <a:pPr marL="912813" indent="-461963">
              <a:buFont typeface="Courier New" panose="02070309020205020404" pitchFamily="49" charset="0"/>
              <a:buChar char="o"/>
            </a:pPr>
            <a:r>
              <a:rPr lang="en-US" sz="2000" dirty="0"/>
              <a:t>Fee structure Rationalized/ simplified</a:t>
            </a:r>
          </a:p>
          <a:p>
            <a:pPr marL="912813" indent="-461963"/>
            <a:endParaRPr lang="en-US" sz="2000" dirty="0"/>
          </a:p>
          <a:p>
            <a:pPr marL="912813" indent="-461963">
              <a:buFont typeface="Courier New" panose="02070309020205020404" pitchFamily="49" charset="0"/>
              <a:buChar char="o"/>
            </a:pPr>
            <a:r>
              <a:rPr lang="en-US" sz="2000" dirty="0"/>
              <a:t>Registration fee increased from </a:t>
            </a:r>
            <a:r>
              <a:rPr lang="en-US" sz="2000" dirty="0" err="1"/>
              <a:t>Rs</a:t>
            </a:r>
            <a:r>
              <a:rPr lang="en-US" sz="2000" dirty="0"/>
              <a:t>. 250,000 to </a:t>
            </a:r>
            <a:r>
              <a:rPr lang="en-US" sz="2000" dirty="0" err="1"/>
              <a:t>Rs.525,000</a:t>
            </a:r>
            <a:r>
              <a:rPr lang="en-US" sz="2000" dirty="0"/>
              <a:t> and divided into two parts</a:t>
            </a:r>
          </a:p>
          <a:p>
            <a:pPr marL="912813" indent="-461963"/>
            <a:endParaRPr lang="en-US" sz="2000" b="1" dirty="0" smtClean="0"/>
          </a:p>
          <a:p>
            <a:pPr marL="1370013" lvl="1" indent="-461963">
              <a:buFont typeface="Courier New" panose="02070309020205020404" pitchFamily="49" charset="0"/>
              <a:buChar char="o"/>
            </a:pPr>
            <a:r>
              <a:rPr lang="en-US" sz="2000" dirty="0" err="1"/>
              <a:t>Rs</a:t>
            </a:r>
            <a:r>
              <a:rPr lang="en-US" sz="2000" dirty="0"/>
              <a:t>. 500,000 for </a:t>
            </a:r>
            <a:r>
              <a:rPr lang="en-US" sz="2000" dirty="0" err="1"/>
              <a:t>NOC</a:t>
            </a:r>
            <a:r>
              <a:rPr lang="en-US" sz="2000" dirty="0"/>
              <a:t>, and </a:t>
            </a:r>
            <a:endParaRPr lang="en-US" sz="2000" dirty="0" smtClean="0"/>
          </a:p>
          <a:p>
            <a:pPr marL="1370013" lvl="1" indent="-461963">
              <a:buFont typeface="Courier New" panose="02070309020205020404" pitchFamily="49" charset="0"/>
              <a:buChar char="o"/>
            </a:pPr>
            <a:r>
              <a:rPr lang="en-US" sz="2000" dirty="0" err="1"/>
              <a:t>Rs.25,000</a:t>
            </a:r>
            <a:r>
              <a:rPr lang="en-US" sz="2000" dirty="0"/>
              <a:t> for </a:t>
            </a:r>
            <a:r>
              <a:rPr lang="en-US" sz="2000" dirty="0" smtClean="0"/>
              <a:t>Registration</a:t>
            </a:r>
          </a:p>
          <a:p>
            <a:pPr marL="912813" indent="-461963"/>
            <a:endParaRPr lang="en-US" sz="2000" b="1" dirty="0"/>
          </a:p>
          <a:p>
            <a:pPr marL="912813" indent="-461963">
              <a:buFont typeface="Courier New" panose="02070309020205020404" pitchFamily="49" charset="0"/>
              <a:buChar char="o"/>
            </a:pPr>
            <a:r>
              <a:rPr lang="en-US" sz="2000" dirty="0"/>
              <a:t>Annual Renewal fee of Modaraba company increased from </a:t>
            </a:r>
            <a:r>
              <a:rPr lang="en-US" sz="2000" dirty="0" err="1"/>
              <a:t>Rs.25,000</a:t>
            </a:r>
            <a:r>
              <a:rPr lang="en-US" sz="2000" dirty="0"/>
              <a:t> to </a:t>
            </a:r>
            <a:r>
              <a:rPr lang="en-US" sz="2000" dirty="0" err="1"/>
              <a:t>Rs.100,000</a:t>
            </a:r>
            <a:endParaRPr lang="en-US" sz="2000" dirty="0"/>
          </a:p>
          <a:p>
            <a:pPr marL="912813" indent="-461963"/>
            <a:endParaRPr lang="en-US" sz="2000" dirty="0"/>
          </a:p>
          <a:p>
            <a:pPr marL="912813" indent="-461963">
              <a:buFont typeface="Courier New" panose="02070309020205020404" pitchFamily="49" charset="0"/>
              <a:buChar char="o"/>
            </a:pPr>
            <a:r>
              <a:rPr lang="en-US" sz="2000" dirty="0"/>
              <a:t>Annual Renewal fee of Modaraba </a:t>
            </a:r>
            <a:r>
              <a:rPr lang="en-US" sz="2000" dirty="0" err="1"/>
              <a:t>Rs.100,000</a:t>
            </a:r>
            <a:r>
              <a:rPr lang="en-US" sz="2000" dirty="0"/>
              <a:t> abolished </a:t>
            </a:r>
          </a:p>
          <a:p>
            <a:pPr marL="912813" indent="-461963"/>
            <a:endParaRPr lang="en-US" sz="2000" dirty="0"/>
          </a:p>
          <a:p>
            <a:pPr marL="912813" indent="-461963">
              <a:buFont typeface="Courier New" panose="02070309020205020404" pitchFamily="49" charset="0"/>
              <a:buChar char="o"/>
            </a:pPr>
            <a:r>
              <a:rPr lang="en-US" sz="2000" dirty="0"/>
              <a:t>Annual monitoring fee @ 0.5% subject to max of </a:t>
            </a:r>
            <a:r>
              <a:rPr lang="en-US" sz="2000" dirty="0" err="1"/>
              <a:t>Rs.500,000</a:t>
            </a:r>
            <a:r>
              <a:rPr lang="en-US" sz="2000" dirty="0"/>
              <a:t> </a:t>
            </a:r>
            <a:r>
              <a:rPr lang="en-US" sz="2000" dirty="0" smtClean="0"/>
              <a:t>introduced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553200" y="6019800"/>
            <a:ext cx="990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Contd</a:t>
            </a:r>
            <a:r>
              <a:rPr lang="en-US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9044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304800"/>
            <a:ext cx="6553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Significant Changes/New Concepts in the Proposed Law</a:t>
            </a:r>
            <a:endParaRPr lang="en-US" sz="1700" b="1" dirty="0">
              <a:latin typeface="Century Schoolbook" panose="020406040505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838200"/>
            <a:ext cx="7239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First </a:t>
            </a:r>
            <a:r>
              <a:rPr lang="en-US" sz="2000" b="1" dirty="0" smtClean="0"/>
              <a:t>Schedule –</a:t>
            </a:r>
            <a:r>
              <a:rPr lang="en-US" sz="2000" dirty="0"/>
              <a:t> </a:t>
            </a:r>
            <a:r>
              <a:rPr lang="en-US" sz="2000" b="1" dirty="0" smtClean="0"/>
              <a:t>Scale </a:t>
            </a:r>
            <a:r>
              <a:rPr lang="en-US" sz="2000" b="1" dirty="0"/>
              <a:t>of </a:t>
            </a:r>
            <a:r>
              <a:rPr lang="en-US" sz="2000" b="1" dirty="0" smtClean="0"/>
              <a:t>fees</a:t>
            </a:r>
          </a:p>
          <a:p>
            <a:endParaRPr lang="en-US" sz="2000" b="1" dirty="0" smtClean="0"/>
          </a:p>
          <a:p>
            <a:pPr marL="915988" indent="-465138">
              <a:buFont typeface="Courier New" panose="02070309020205020404" pitchFamily="49" charset="0"/>
              <a:buChar char="o"/>
            </a:pPr>
            <a:r>
              <a:rPr lang="en-US" sz="2000" dirty="0"/>
              <a:t>Application fee seeking approval for resource mobilization </a:t>
            </a:r>
            <a:r>
              <a:rPr lang="en-US" sz="2000" dirty="0" smtClean="0"/>
              <a:t> Rs.100,000 </a:t>
            </a:r>
            <a:r>
              <a:rPr lang="en-US" sz="2000" dirty="0"/>
              <a:t>introduced</a:t>
            </a:r>
          </a:p>
          <a:p>
            <a:pPr marL="915988" indent="-465138"/>
            <a:endParaRPr lang="en-US" sz="2000" dirty="0"/>
          </a:p>
          <a:p>
            <a:pPr marL="915988" indent="-465138">
              <a:buFont typeface="Courier New" panose="02070309020205020404" pitchFamily="49" charset="0"/>
              <a:buChar char="o"/>
            </a:pPr>
            <a:r>
              <a:rPr lang="en-US" sz="2000" dirty="0"/>
              <a:t>Application for voluntary change of modaraba company of a </a:t>
            </a:r>
            <a:r>
              <a:rPr lang="en-US" sz="2000" i="1" dirty="0"/>
              <a:t>modaraba</a:t>
            </a:r>
            <a:r>
              <a:rPr lang="en-US" sz="2000" dirty="0"/>
              <a:t> under section 31 - </a:t>
            </a:r>
            <a:r>
              <a:rPr lang="en-US" sz="2000" dirty="0" err="1"/>
              <a:t>Rs</a:t>
            </a:r>
            <a:r>
              <a:rPr lang="en-US" sz="2000" dirty="0"/>
              <a:t>. 1 M introduced</a:t>
            </a:r>
          </a:p>
          <a:p>
            <a:pPr marL="915988" indent="-465138"/>
            <a:endParaRPr lang="en-US" sz="2000" dirty="0"/>
          </a:p>
          <a:p>
            <a:pPr marL="915988" indent="-465138">
              <a:buFont typeface="Courier New" panose="02070309020205020404" pitchFamily="49" charset="0"/>
              <a:buChar char="o"/>
            </a:pPr>
            <a:r>
              <a:rPr lang="en-US" sz="2000" dirty="0"/>
              <a:t>Application seeking </a:t>
            </a:r>
            <a:r>
              <a:rPr lang="en-US" sz="2000" dirty="0" err="1"/>
              <a:t>NOC</a:t>
            </a:r>
            <a:r>
              <a:rPr lang="en-US" sz="2000" dirty="0"/>
              <a:t> for merger or amalgamation of a </a:t>
            </a:r>
            <a:r>
              <a:rPr lang="en-US" sz="2000" i="1" dirty="0"/>
              <a:t>modaraba - </a:t>
            </a:r>
            <a:r>
              <a:rPr lang="en-US" sz="2000" dirty="0" err="1"/>
              <a:t>Rs.250,000</a:t>
            </a:r>
            <a:r>
              <a:rPr lang="en-US" sz="2000" dirty="0"/>
              <a:t>/- introduced</a:t>
            </a:r>
          </a:p>
          <a:p>
            <a:pPr marL="915988" indent="-465138"/>
            <a:endParaRPr lang="en-US" sz="2000" dirty="0"/>
          </a:p>
          <a:p>
            <a:pPr marL="915988" indent="-465138">
              <a:buFont typeface="Courier New" panose="02070309020205020404" pitchFamily="49" charset="0"/>
              <a:buChar char="o"/>
            </a:pPr>
            <a:r>
              <a:rPr lang="en-US" sz="2000" dirty="0"/>
              <a:t>Application for relaxation of any of the requirements of rules or regulations - </a:t>
            </a:r>
            <a:r>
              <a:rPr lang="en-US" sz="2000" dirty="0" err="1"/>
              <a:t>Rs.100,000</a:t>
            </a:r>
            <a:r>
              <a:rPr lang="en-US" sz="2000" dirty="0"/>
              <a:t>/- introduced</a:t>
            </a:r>
          </a:p>
          <a:p>
            <a:pPr marL="915988" indent="-465138"/>
            <a:endParaRPr lang="en-US" sz="2000" dirty="0"/>
          </a:p>
          <a:p>
            <a:pPr marL="915988" indent="-465138">
              <a:buFont typeface="Courier New" panose="02070309020205020404" pitchFamily="49" charset="0"/>
              <a:buChar char="o"/>
            </a:pPr>
            <a:r>
              <a:rPr lang="en-US" sz="2000" dirty="0"/>
              <a:t>Copying fee simplified in line with company </a:t>
            </a:r>
            <a:r>
              <a:rPr lang="en-US" sz="2000" dirty="0" smtClean="0"/>
              <a:t>law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54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304800"/>
            <a:ext cx="6553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Significant Changes/New Concepts in the Proposed Law</a:t>
            </a:r>
            <a:endParaRPr lang="en-US" sz="1700" b="1" dirty="0">
              <a:latin typeface="Century Schoolbook" panose="020406040505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1066800"/>
            <a:ext cx="6934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Second </a:t>
            </a:r>
            <a:r>
              <a:rPr lang="en-US" sz="2000" b="1" dirty="0" smtClean="0"/>
              <a:t>Schedule – Remuneration </a:t>
            </a:r>
            <a:r>
              <a:rPr lang="en-US" sz="2000" b="1" dirty="0"/>
              <a:t>of modaraba </a:t>
            </a:r>
            <a:r>
              <a:rPr lang="en-US" sz="2000" b="1" dirty="0" smtClean="0"/>
              <a:t>company</a:t>
            </a:r>
          </a:p>
          <a:p>
            <a:endParaRPr lang="en-US" sz="2000" b="1" dirty="0"/>
          </a:p>
          <a:p>
            <a:pPr marL="914400" indent="-450850">
              <a:buFont typeface="Courier New" panose="02070309020205020404" pitchFamily="49" charset="0"/>
              <a:buChar char="o"/>
            </a:pPr>
            <a:r>
              <a:rPr lang="en-US" sz="2000" dirty="0"/>
              <a:t>Performance based as discussed </a:t>
            </a:r>
            <a:r>
              <a:rPr lang="en-US" sz="2000" dirty="0" smtClean="0"/>
              <a:t>above</a:t>
            </a:r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Third Schedule </a:t>
            </a:r>
            <a:r>
              <a:rPr lang="en-US" sz="2000" b="1" dirty="0"/>
              <a:t>–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pPr marL="915988" indent="-465138">
              <a:buFont typeface="Courier New" panose="02070309020205020404" pitchFamily="49" charset="0"/>
              <a:buChar char="o"/>
            </a:pPr>
            <a:r>
              <a:rPr lang="en-US" sz="2000" dirty="0"/>
              <a:t>Prospectus for a listed modaraba</a:t>
            </a:r>
          </a:p>
          <a:p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26959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304800"/>
            <a:ext cx="6553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Significant Changes/New Concepts in the Proposed Law</a:t>
            </a:r>
            <a:endParaRPr lang="en-US" sz="1700" b="1" dirty="0">
              <a:latin typeface="Century Schoolbook" panose="020406040505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1167348"/>
            <a:ext cx="6934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Fourth </a:t>
            </a:r>
            <a:r>
              <a:rPr lang="en-US" sz="2000" b="1" dirty="0"/>
              <a:t>S</a:t>
            </a:r>
            <a:r>
              <a:rPr lang="en-US" sz="2000" b="1" dirty="0" smtClean="0"/>
              <a:t>chedule –</a:t>
            </a:r>
            <a:r>
              <a:rPr lang="en-US" sz="2000" dirty="0"/>
              <a:t> </a:t>
            </a:r>
            <a:r>
              <a:rPr lang="en-US" sz="2000" b="1" dirty="0" smtClean="0"/>
              <a:t>Statement </a:t>
            </a:r>
            <a:r>
              <a:rPr lang="en-US" sz="2000" b="1" dirty="0"/>
              <a:t>in lieu of prospectus of an unlisted </a:t>
            </a:r>
            <a:r>
              <a:rPr lang="en-US" sz="2000" b="1" dirty="0" smtClean="0"/>
              <a:t>modaraba</a:t>
            </a:r>
          </a:p>
          <a:p>
            <a:endParaRPr lang="en-US" sz="2000" b="1" dirty="0"/>
          </a:p>
          <a:p>
            <a:pPr marL="915988" indent="-452438">
              <a:buFont typeface="Courier New" panose="02070309020205020404" pitchFamily="49" charset="0"/>
              <a:buChar char="o"/>
            </a:pPr>
            <a:r>
              <a:rPr lang="en-US" sz="2000" dirty="0"/>
              <a:t>A new document for unlisted modaraba contains comparatively lesser information than a prospectus</a:t>
            </a:r>
            <a:endParaRPr lang="en-US" sz="2000" b="1" dirty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smtClean="0"/>
              <a:t>Fifth </a:t>
            </a:r>
            <a:r>
              <a:rPr lang="en-US" sz="2000" b="1" dirty="0"/>
              <a:t>S</a:t>
            </a:r>
            <a:r>
              <a:rPr lang="en-US" sz="2000" b="1" smtClean="0"/>
              <a:t>chedule </a:t>
            </a:r>
            <a:r>
              <a:rPr lang="en-US" sz="2000" b="1" dirty="0" smtClean="0"/>
              <a:t>-</a:t>
            </a:r>
            <a:r>
              <a:rPr lang="en-US" sz="2000" b="1" dirty="0"/>
              <a:t> </a:t>
            </a:r>
            <a:r>
              <a:rPr lang="en-US" sz="2000" b="1" dirty="0" smtClean="0"/>
              <a:t>Disclosure </a:t>
            </a:r>
            <a:r>
              <a:rPr lang="en-US" sz="2000" b="1" dirty="0"/>
              <a:t>requirements as to financial statements of a modaraba and its </a:t>
            </a:r>
            <a:r>
              <a:rPr lang="en-US" sz="2000" b="1" dirty="0" smtClean="0"/>
              <a:t>subsidiaries</a:t>
            </a:r>
          </a:p>
          <a:p>
            <a:endParaRPr lang="en-US" sz="2000" b="1" dirty="0"/>
          </a:p>
          <a:p>
            <a:pPr marL="915988" indent="-452438">
              <a:buFont typeface="Courier New" panose="02070309020205020404" pitchFamily="49" charset="0"/>
              <a:buChar char="o"/>
            </a:pPr>
            <a:r>
              <a:rPr lang="en-US" sz="2000" dirty="0"/>
              <a:t>It is in lines with the Fourth schedule of new Company Law, with necessary </a:t>
            </a:r>
            <a:r>
              <a:rPr lang="en-US" sz="2000" dirty="0" smtClean="0"/>
              <a:t>changes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799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304800"/>
            <a:ext cx="6553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 smtClean="0">
                <a:solidFill>
                  <a:srgbClr val="0070C0"/>
                </a:solidFill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Status of the Modaraba Bill</a:t>
            </a:r>
            <a:endParaRPr lang="en-US" sz="1700" b="1" dirty="0">
              <a:latin typeface="Century Schoolbook" panose="020406040505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1167348"/>
            <a:ext cx="6934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0" indent="-457200">
              <a:buFont typeface="+mj-lt"/>
              <a:buAutoNum type="arabicPeriod"/>
            </a:pPr>
            <a:r>
              <a:rPr lang="en-US" sz="2000" dirty="0" smtClean="0"/>
              <a:t>Consultation process completed</a:t>
            </a:r>
          </a:p>
          <a:p>
            <a:pPr marL="920750" indent="-457200">
              <a:buFont typeface="+mj-lt"/>
              <a:buAutoNum type="arabicPeriod"/>
            </a:pPr>
            <a:endParaRPr lang="en-US" sz="2000" dirty="0" smtClean="0"/>
          </a:p>
          <a:p>
            <a:pPr marL="920750" indent="-457200">
              <a:buFont typeface="+mj-lt"/>
              <a:buAutoNum type="arabicPeriod"/>
            </a:pPr>
            <a:r>
              <a:rPr lang="en-US" sz="2000" dirty="0" smtClean="0"/>
              <a:t>State Bank also cleared the Bill</a:t>
            </a:r>
          </a:p>
          <a:p>
            <a:pPr marL="920750" indent="-457200">
              <a:buFont typeface="+mj-lt"/>
              <a:buAutoNum type="arabicPeriod"/>
            </a:pPr>
            <a:endParaRPr lang="en-US" sz="2000" dirty="0" smtClean="0"/>
          </a:p>
          <a:p>
            <a:pPr marL="920750" indent="-457200">
              <a:buFont typeface="+mj-lt"/>
              <a:buAutoNum type="arabicPeriod"/>
            </a:pPr>
            <a:r>
              <a:rPr lang="en-US" sz="2000" dirty="0" smtClean="0"/>
              <a:t>Final Bill sent to Ministry of Finance for further necessary action</a:t>
            </a:r>
          </a:p>
          <a:p>
            <a:pPr marL="920750" indent="-457200">
              <a:buFont typeface="+mj-lt"/>
              <a:buAutoNum type="arabicPeriod"/>
            </a:pPr>
            <a:endParaRPr lang="en-US" sz="2000" b="1" dirty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9278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219200"/>
            <a:ext cx="7543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en-US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1.  </a:t>
            </a:r>
            <a:r>
              <a:rPr lang="en-US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	New </a:t>
            </a:r>
            <a:r>
              <a:rPr lang="en-US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Definitions (</a:t>
            </a:r>
            <a:r>
              <a:rPr lang="en-US" dirty="0" err="1">
                <a:latin typeface="Century Schoolbook" panose="02040604050505020304" pitchFamily="18" charset="0"/>
                <a:cs typeface="Times New Roman" panose="02020603050405020304" pitchFamily="18" charset="0"/>
              </a:rPr>
              <a:t>s.2</a:t>
            </a:r>
            <a:r>
              <a:rPr lang="en-US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)</a:t>
            </a:r>
          </a:p>
          <a:p>
            <a:pPr lvl="0"/>
            <a:endParaRPr lang="en-US" dirty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marL="909638" lvl="0" indent="-452438">
              <a:buFont typeface="Courier New" panose="02070309020205020404" pitchFamily="49" charset="0"/>
              <a:buChar char="o"/>
            </a:pPr>
            <a:r>
              <a:rPr lang="en-US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Financial statements [</a:t>
            </a:r>
            <a:r>
              <a:rPr lang="en-US" dirty="0" err="1">
                <a:latin typeface="Century Schoolbook" panose="02040604050505020304" pitchFamily="18" charset="0"/>
                <a:cs typeface="Times New Roman" panose="02020603050405020304" pitchFamily="18" charset="0"/>
              </a:rPr>
              <a:t>s.2</a:t>
            </a:r>
            <a:r>
              <a:rPr lang="en-US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(1)(viii)] - in line with new Company Law</a:t>
            </a:r>
          </a:p>
          <a:p>
            <a:pPr marL="909638" lvl="0" indent="-452438">
              <a:buFont typeface="Courier New" panose="02070309020205020404" pitchFamily="49" charset="0"/>
              <a:buChar char="o"/>
            </a:pPr>
            <a:endParaRPr lang="en-US" dirty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marL="909638" lvl="0" indent="-452438">
              <a:buFont typeface="Courier New" panose="02070309020205020404" pitchFamily="49" charset="0"/>
              <a:buChar char="o"/>
            </a:pPr>
            <a:r>
              <a:rPr lang="en-US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Promoter [</a:t>
            </a:r>
            <a:r>
              <a:rPr lang="en-US" dirty="0" err="1">
                <a:latin typeface="Century Schoolbook" panose="02040604050505020304" pitchFamily="18" charset="0"/>
                <a:cs typeface="Times New Roman" panose="02020603050405020304" pitchFamily="18" charset="0"/>
              </a:rPr>
              <a:t>s.2</a:t>
            </a:r>
            <a:r>
              <a:rPr lang="en-US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(1)(xvi)] - in line with new Company Law</a:t>
            </a:r>
          </a:p>
          <a:p>
            <a:pPr marL="909638" lvl="0" indent="-452438">
              <a:buFont typeface="Courier New" panose="02070309020205020404" pitchFamily="49" charset="0"/>
              <a:buChar char="o"/>
            </a:pPr>
            <a:endParaRPr lang="en-US" dirty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marL="909638" lvl="0" indent="-452438">
              <a:buFont typeface="Courier New" panose="02070309020205020404" pitchFamily="49" charset="0"/>
              <a:buChar char="o"/>
            </a:pPr>
            <a:r>
              <a:rPr lang="en-US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Shariah advisor [</a:t>
            </a:r>
            <a:r>
              <a:rPr lang="en-US" dirty="0" err="1">
                <a:latin typeface="Century Schoolbook" panose="02040604050505020304" pitchFamily="18" charset="0"/>
                <a:cs typeface="Times New Roman" panose="02020603050405020304" pitchFamily="18" charset="0"/>
              </a:rPr>
              <a:t>s.2</a:t>
            </a:r>
            <a:r>
              <a:rPr lang="en-US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(1)(xxi)]</a:t>
            </a:r>
          </a:p>
          <a:p>
            <a:pPr marL="909638" lvl="0" indent="-452438">
              <a:buFont typeface="Courier New" panose="02070309020205020404" pitchFamily="49" charset="0"/>
              <a:buChar char="o"/>
            </a:pPr>
            <a:endParaRPr lang="en-US" dirty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marL="909638" lvl="0" indent="-452438">
              <a:buFont typeface="Courier New" panose="02070309020205020404" pitchFamily="49" charset="0"/>
              <a:buChar char="o"/>
            </a:pPr>
            <a:r>
              <a:rPr lang="en-US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Shariah Board [</a:t>
            </a:r>
            <a:r>
              <a:rPr lang="en-US" dirty="0" err="1">
                <a:latin typeface="Century Schoolbook" panose="02040604050505020304" pitchFamily="18" charset="0"/>
                <a:cs typeface="Times New Roman" panose="02020603050405020304" pitchFamily="18" charset="0"/>
              </a:rPr>
              <a:t>s.2</a:t>
            </a:r>
            <a:r>
              <a:rPr lang="en-US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(1)(xxii)] </a:t>
            </a:r>
          </a:p>
          <a:p>
            <a:pPr marL="909638" lvl="0" indent="-452438">
              <a:buFont typeface="Courier New" panose="02070309020205020404" pitchFamily="49" charset="0"/>
              <a:buChar char="o"/>
            </a:pPr>
            <a:endParaRPr lang="en-US" dirty="0" smtClean="0">
              <a:latin typeface="Century Schoolbook" panose="020406040505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lvl="0" indent="-457200"/>
            <a:endParaRPr lang="en-US" dirty="0">
              <a:latin typeface="Century Schoolbook" panose="020406040505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lvl="0" indent="-457200"/>
            <a:r>
              <a:rPr lang="en-US" dirty="0" smtClean="0"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	Vesting the powers of the Registrar to the Commission</a:t>
            </a:r>
          </a:p>
          <a:p>
            <a:pPr marL="457200" lvl="0"/>
            <a:endParaRPr lang="en-US" dirty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304800"/>
            <a:ext cx="6553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Significant Changes/New Concepts in the Proposed Law</a:t>
            </a:r>
            <a:endParaRPr lang="en-US" sz="17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42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219200"/>
            <a:ext cx="7467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en-US" sz="20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Century Schoolbook" panose="02040604050505020304" pitchFamily="18" charset="0"/>
                <a:cs typeface="Times New Roman" panose="02020603050405020304" pitchFamily="18" charset="0"/>
              </a:rPr>
              <a:t>New </a:t>
            </a:r>
            <a:r>
              <a:rPr lang="en-US" sz="20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provision to curb the misuse of word “modaraba” (</a:t>
            </a:r>
            <a:r>
              <a:rPr lang="en-US" sz="2000" dirty="0" err="1">
                <a:latin typeface="Century Schoolbook" panose="02040604050505020304" pitchFamily="18" charset="0"/>
                <a:cs typeface="Times New Roman" panose="02020603050405020304" pitchFamily="18" charset="0"/>
              </a:rPr>
              <a:t>s.3</a:t>
            </a:r>
            <a:r>
              <a:rPr lang="en-US" sz="20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lvl="0" indent="-514350">
              <a:buAutoNum type="arabicPeriod" startAt="5"/>
            </a:pPr>
            <a:endParaRPr lang="en-US" sz="2000" dirty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marL="914400" lvl="1" indent="-344488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Prohibition on any entity or person on use of word “modaraba” as a part of its name</a:t>
            </a:r>
          </a:p>
          <a:p>
            <a:pPr marL="914400" lvl="1" indent="-344488">
              <a:buFont typeface="Courier New" panose="02070309020205020404" pitchFamily="49" charset="0"/>
              <a:buChar char="o"/>
            </a:pPr>
            <a:endParaRPr lang="en-US" sz="2000" dirty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marL="914400" lvl="1" indent="-344488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Prohibition on inviting or collecting deposit or raise funds from general public by use of the word “modaraba” or “musharakah” </a:t>
            </a:r>
          </a:p>
          <a:p>
            <a:pPr marL="914400" lvl="1" indent="-344488">
              <a:buFont typeface="Courier New" panose="02070309020205020404" pitchFamily="49" charset="0"/>
              <a:buChar char="o"/>
            </a:pPr>
            <a:endParaRPr lang="en-US" sz="2000" dirty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marL="914400" lvl="1" indent="-344488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Contravention shall be a criminal offence – punishment up to 7 years – fine up to </a:t>
            </a:r>
            <a:r>
              <a:rPr lang="en-US" sz="2000" dirty="0" err="1">
                <a:latin typeface="Century Schoolbook" panose="02040604050505020304" pitchFamily="18" charset="0"/>
                <a:cs typeface="Times New Roman" panose="02020603050405020304" pitchFamily="18" charset="0"/>
              </a:rPr>
              <a:t>Rs.100</a:t>
            </a:r>
            <a:r>
              <a:rPr lang="en-US" sz="20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 million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304800"/>
            <a:ext cx="6553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Significant Changes/New Concepts in the Proposed Law</a:t>
            </a:r>
            <a:endParaRPr lang="en-US" sz="1700" b="1" dirty="0">
              <a:latin typeface="Century Schoolbook" panose="020406040505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05600" y="5334000"/>
            <a:ext cx="990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Contd</a:t>
            </a:r>
            <a:r>
              <a:rPr lang="en-US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50429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447800"/>
            <a:ext cx="6781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344488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Additional fine for the substantial loss caused to any person, up to </a:t>
            </a:r>
            <a:r>
              <a:rPr lang="en-US" sz="2000" dirty="0" err="1">
                <a:latin typeface="Century Schoolbook" panose="02040604050505020304" pitchFamily="18" charset="0"/>
                <a:cs typeface="Times New Roman" panose="02020603050405020304" pitchFamily="18" charset="0"/>
              </a:rPr>
              <a:t>Rs.100</a:t>
            </a:r>
            <a:r>
              <a:rPr lang="en-US" sz="20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 M or twice the amount of loss caused or gain made, whichever is higher</a:t>
            </a:r>
          </a:p>
          <a:p>
            <a:pPr marL="914400" lvl="1" indent="-344488">
              <a:buFont typeface="Courier New" panose="02070309020205020404" pitchFamily="49" charset="0"/>
              <a:buChar char="o"/>
            </a:pPr>
            <a:endParaRPr lang="en-US" sz="2000" dirty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marL="914400" lvl="1" indent="-344488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Cognizance to be taken by any authority, agency or bureau notified by </a:t>
            </a:r>
            <a:r>
              <a:rPr lang="en-US" sz="2000" dirty="0" err="1">
                <a:latin typeface="Century Schoolbook" panose="02040604050505020304" pitchFamily="18" charset="0"/>
                <a:cs typeface="Times New Roman" panose="02020603050405020304" pitchFamily="18" charset="0"/>
              </a:rPr>
              <a:t>FG</a:t>
            </a:r>
            <a:r>
              <a:rPr lang="en-US" sz="20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 as an investigation and prosecution agency</a:t>
            </a:r>
          </a:p>
          <a:p>
            <a:pPr marL="914400" lvl="1" indent="-344488">
              <a:buFont typeface="Courier New" panose="02070309020205020404" pitchFamily="49" charset="0"/>
              <a:buChar char="o"/>
            </a:pPr>
            <a:endParaRPr lang="en-US" sz="2000" dirty="0">
              <a:latin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marL="914400" lvl="1" indent="-344488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Commission shall have power to refer the matter to the notified agency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304800"/>
            <a:ext cx="6553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Significant Changes/New Concepts in the Proposed Law</a:t>
            </a:r>
            <a:endParaRPr lang="en-US" sz="17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81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990600"/>
            <a:ext cx="7772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indent="-292100">
              <a:buNone/>
            </a:pPr>
            <a:r>
              <a:rPr lang="en-US" dirty="0">
                <a:latin typeface="Century Schoolbook" panose="02040604050505020304" pitchFamily="18" charset="0"/>
              </a:rPr>
              <a:t>4</a:t>
            </a:r>
            <a:r>
              <a:rPr lang="en-US" dirty="0" smtClean="0">
                <a:latin typeface="Century Schoolbook" panose="02040604050505020304" pitchFamily="18" charset="0"/>
              </a:rPr>
              <a:t>.</a:t>
            </a:r>
            <a:r>
              <a:rPr lang="en-US" b="1" dirty="0" smtClean="0">
                <a:latin typeface="Century Schoolbook" panose="02040604050505020304" pitchFamily="18" charset="0"/>
              </a:rPr>
              <a:t>  </a:t>
            </a:r>
            <a:r>
              <a:rPr lang="en-US" b="1" dirty="0" err="1">
                <a:latin typeface="Century Schoolbook" panose="02040604050505020304" pitchFamily="18" charset="0"/>
              </a:rPr>
              <a:t>NOC</a:t>
            </a:r>
            <a:r>
              <a:rPr lang="en-US" b="1" dirty="0">
                <a:latin typeface="Century Schoolbook" panose="02040604050505020304" pitchFamily="18" charset="0"/>
              </a:rPr>
              <a:t> for incorporation of modaraba company (MMC”) [</a:t>
            </a:r>
            <a:r>
              <a:rPr lang="en-US" b="1" dirty="0" err="1">
                <a:latin typeface="Century Schoolbook" panose="02040604050505020304" pitchFamily="18" charset="0"/>
              </a:rPr>
              <a:t>s.5</a:t>
            </a:r>
            <a:r>
              <a:rPr lang="en-US" b="1" dirty="0">
                <a:latin typeface="Century Schoolbook" panose="02040604050505020304" pitchFamily="18" charset="0"/>
              </a:rPr>
              <a:t>(3)]</a:t>
            </a:r>
          </a:p>
          <a:p>
            <a:pPr marL="292100" lvl="0" indent="-292100">
              <a:buNone/>
            </a:pPr>
            <a:endParaRPr lang="en-US" b="1" dirty="0">
              <a:latin typeface="Century Schoolbook" panose="02040604050505020304" pitchFamily="18" charset="0"/>
            </a:endParaRPr>
          </a:p>
          <a:p>
            <a:pPr marL="292100" lvl="0" indent="-292100">
              <a:buNone/>
            </a:pPr>
            <a:endParaRPr lang="en-US" b="1" dirty="0" smtClean="0">
              <a:latin typeface="Century Schoolbook" panose="02040604050505020304" pitchFamily="18" charset="0"/>
            </a:endParaRPr>
          </a:p>
          <a:p>
            <a:pPr marL="292100" lvl="0" indent="-292100">
              <a:buNone/>
            </a:pPr>
            <a:r>
              <a:rPr lang="en-US" dirty="0">
                <a:latin typeface="Century Schoolbook" panose="02040604050505020304" pitchFamily="18" charset="0"/>
              </a:rPr>
              <a:t>5</a:t>
            </a:r>
            <a:r>
              <a:rPr lang="en-US" dirty="0" smtClean="0">
                <a:latin typeface="Century Schoolbook" panose="02040604050505020304" pitchFamily="18" charset="0"/>
              </a:rPr>
              <a:t>.</a:t>
            </a:r>
            <a:r>
              <a:rPr lang="en-US" b="1" dirty="0" smtClean="0">
                <a:latin typeface="Century Schoolbook" panose="02040604050505020304" pitchFamily="18" charset="0"/>
              </a:rPr>
              <a:t> </a:t>
            </a:r>
            <a:r>
              <a:rPr lang="en-US" b="1" u="sng" dirty="0">
                <a:latin typeface="Century Schoolbook" panose="02040604050505020304" pitchFamily="18" charset="0"/>
              </a:rPr>
              <a:t>Performance based share of profit (remuneration) of MMC (</a:t>
            </a:r>
            <a:r>
              <a:rPr lang="en-US" b="1" u="sng" dirty="0" err="1">
                <a:latin typeface="Century Schoolbook" panose="02040604050505020304" pitchFamily="18" charset="0"/>
              </a:rPr>
              <a:t>s.11</a:t>
            </a:r>
            <a:r>
              <a:rPr lang="en-US" b="1" u="sng" dirty="0">
                <a:latin typeface="Century Schoolbook" panose="02040604050505020304" pitchFamily="18" charset="0"/>
              </a:rPr>
              <a:t>)</a:t>
            </a:r>
          </a:p>
          <a:p>
            <a:pPr marL="915988" lvl="1" indent="-346075"/>
            <a:endParaRPr lang="en-US" sz="1600" dirty="0">
              <a:latin typeface="Century Schoolbook" panose="02040604050505020304" pitchFamily="18" charset="0"/>
            </a:endParaRPr>
          </a:p>
          <a:p>
            <a:pPr marL="915988" lvl="1" indent="-346075"/>
            <a:r>
              <a:rPr lang="en-US" sz="1600" dirty="0">
                <a:latin typeface="Century Schoolbook" panose="02040604050505020304" pitchFamily="18" charset="0"/>
              </a:rPr>
              <a:t>Existing remuneration         -	       10% of the net profit</a:t>
            </a:r>
          </a:p>
          <a:p>
            <a:pPr marL="915988" lvl="1" indent="-346075"/>
            <a:endParaRPr lang="en-US" sz="1000" dirty="0">
              <a:latin typeface="Century Schoolbook" panose="02040604050505020304" pitchFamily="18" charset="0"/>
            </a:endParaRPr>
          </a:p>
          <a:p>
            <a:pPr marL="915988" lvl="1" indent="-346075"/>
            <a:r>
              <a:rPr lang="en-US" sz="1600" dirty="0">
                <a:latin typeface="Century Schoolbook" panose="02040604050505020304" pitchFamily="18" charset="0"/>
              </a:rPr>
              <a:t>Proposed		        </a:t>
            </a:r>
            <a:r>
              <a:rPr lang="en-US" sz="1600" dirty="0" smtClean="0">
                <a:latin typeface="Century Schoolbook" panose="02040604050505020304" pitchFamily="18" charset="0"/>
              </a:rPr>
              <a:t>-              Linked </a:t>
            </a:r>
            <a:r>
              <a:rPr lang="en-US" sz="1600" dirty="0">
                <a:latin typeface="Century Schoolbook" panose="02040604050505020304" pitchFamily="18" charset="0"/>
              </a:rPr>
              <a:t>with the return on assets</a:t>
            </a:r>
          </a:p>
          <a:p>
            <a:pPr lvl="1"/>
            <a:endParaRPr lang="en-US" sz="800" dirty="0">
              <a:latin typeface="Century Schoolbook" panose="02040604050505020304" pitchFamily="18" charset="0"/>
            </a:endParaRPr>
          </a:p>
          <a:p>
            <a:pPr marL="57150" indent="0" algn="r">
              <a:buNone/>
            </a:pPr>
            <a:r>
              <a:rPr lang="en-US" sz="2000" b="1" u="sng" dirty="0">
                <a:solidFill>
                  <a:srgbClr val="FF0000"/>
                </a:solidFill>
                <a:latin typeface="Century Schoolbook" panose="02040604050505020304" pitchFamily="18" charset="0"/>
                <a:hlinkClick r:id="rId2" action="ppaction://hlinkfile"/>
              </a:rPr>
              <a:t>(Link)</a:t>
            </a:r>
            <a:endParaRPr lang="en-US" sz="2000" b="1" u="sng" dirty="0">
              <a:solidFill>
                <a:srgbClr val="FF0000"/>
              </a:solidFill>
              <a:latin typeface="Century Schoolbook" panose="020406040505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43842"/>
              </p:ext>
            </p:extLst>
          </p:nvPr>
        </p:nvGraphicFramePr>
        <p:xfrm>
          <a:off x="1447800" y="3810000"/>
          <a:ext cx="6172200" cy="2263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6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2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77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entury Schoolbook" panose="02040604050505020304" pitchFamily="18" charset="0"/>
                        </a:rPr>
                        <a:t>S#</a:t>
                      </a:r>
                      <a:endParaRPr lang="en-US" sz="1400" b="0" dirty="0">
                        <a:effectLst/>
                        <a:latin typeface="Century Schoolbook" panose="02040604050505020304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>
                          <a:effectLst/>
                          <a:latin typeface="Century Schoolbook" panose="02040604050505020304" pitchFamily="18" charset="0"/>
                        </a:rPr>
                        <a:t>Return on Assets</a:t>
                      </a:r>
                      <a:endParaRPr lang="en-US" sz="1400" b="0" dirty="0">
                        <a:effectLst/>
                        <a:latin typeface="Century Schoolbook" panose="02040604050505020304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 smtClean="0">
                          <a:effectLst/>
                          <a:latin typeface="Century Schoolbook" panose="02040604050505020304" pitchFamily="18" charset="0"/>
                        </a:rPr>
                        <a:t>Share of Profit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 smtClean="0">
                          <a:effectLst/>
                          <a:latin typeface="Century Schoolbook" panose="02040604050505020304" pitchFamily="18" charset="0"/>
                        </a:rPr>
                        <a:t>(% </a:t>
                      </a:r>
                      <a:r>
                        <a:rPr lang="en-US" sz="1400" b="0" dirty="0">
                          <a:effectLst/>
                          <a:latin typeface="Century Schoolbook" panose="02040604050505020304" pitchFamily="18" charset="0"/>
                        </a:rPr>
                        <a:t>of net profit)</a:t>
                      </a:r>
                      <a:endParaRPr lang="en-US" sz="1400" b="0" dirty="0">
                        <a:effectLst/>
                        <a:latin typeface="Century Schoolbook" panose="02040604050505020304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 smtClean="0">
                          <a:effectLst/>
                          <a:latin typeface="Century Schoolbook" panose="02040604050505020304" pitchFamily="18" charset="0"/>
                          <a:ea typeface="Calibri"/>
                          <a:cs typeface="Arial"/>
                        </a:rPr>
                        <a:t>Impact</a:t>
                      </a:r>
                      <a:endParaRPr lang="en-US" sz="1400" b="0" dirty="0">
                        <a:effectLst/>
                        <a:latin typeface="Century Schoolbook" panose="02040604050505020304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Schoolbook" panose="020406040505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Century Schoolbook" panose="02040604050505020304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effectLst/>
                          <a:latin typeface="Century Schoolbook" panose="02040604050505020304" pitchFamily="18" charset="0"/>
                        </a:rPr>
                        <a:t>Up to 3%</a:t>
                      </a:r>
                      <a:endParaRPr lang="en-US" sz="1200" b="1" dirty="0">
                        <a:effectLst/>
                        <a:latin typeface="Century Schoolbook" panose="02040604050505020304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effectLst/>
                          <a:latin typeface="Century Schoolbook" panose="02040604050505020304" pitchFamily="18" charset="0"/>
                        </a:rPr>
                        <a:t>15%</a:t>
                      </a:r>
                      <a:endParaRPr lang="en-US" sz="1200" b="1" dirty="0">
                        <a:effectLst/>
                        <a:latin typeface="Century Schoolbook" panose="02040604050505020304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effectLst/>
                          <a:latin typeface="Century Schoolbook" panose="02040604050505020304" pitchFamily="18" charset="0"/>
                          <a:ea typeface="Calibri"/>
                          <a:cs typeface="Arial"/>
                        </a:rPr>
                        <a:t>Flat increase of 5% for all</a:t>
                      </a:r>
                      <a:endParaRPr lang="en-US" sz="1200" b="1" dirty="0">
                        <a:effectLst/>
                        <a:latin typeface="Century Schoolbook" panose="02040604050505020304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Schoolbook" panose="020406040505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entury Schoolbook" panose="02040604050505020304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effectLst/>
                          <a:latin typeface="Century Schoolbook" panose="02040604050505020304" pitchFamily="18" charset="0"/>
                        </a:rPr>
                        <a:t>Higher than 3% but up to 5%</a:t>
                      </a:r>
                      <a:endParaRPr lang="en-US" sz="1200" b="1" dirty="0">
                        <a:effectLst/>
                        <a:latin typeface="Century Schoolbook" panose="02040604050505020304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effectLst/>
                          <a:latin typeface="Century Schoolbook" panose="02040604050505020304" pitchFamily="18" charset="0"/>
                        </a:rPr>
                        <a:t>18%</a:t>
                      </a:r>
                      <a:endParaRPr lang="en-US" sz="1200" b="1" dirty="0">
                        <a:effectLst/>
                        <a:latin typeface="Century Schoolbook" panose="02040604050505020304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effectLst/>
                          <a:latin typeface="Century Schoolbook" panose="02040604050505020304" pitchFamily="18" charset="0"/>
                          <a:ea typeface="Calibri"/>
                          <a:cs typeface="Arial"/>
                        </a:rPr>
                        <a:t>Further 3% increase based on performance</a:t>
                      </a:r>
                      <a:endParaRPr lang="en-US" sz="1200" b="1" dirty="0">
                        <a:effectLst/>
                        <a:latin typeface="Century Schoolbook" panose="02040604050505020304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entury Schoolbook" panose="020406040505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entury Schoolbook" panose="02040604050505020304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effectLst/>
                          <a:latin typeface="Century Schoolbook" panose="02040604050505020304" pitchFamily="18" charset="0"/>
                        </a:rPr>
                        <a:t>Higher than 5</a:t>
                      </a:r>
                      <a:r>
                        <a:rPr lang="en-US" sz="1200" b="1" dirty="0" smtClean="0">
                          <a:effectLst/>
                          <a:latin typeface="Century Schoolbook" panose="02040604050505020304" pitchFamily="18" charset="0"/>
                        </a:rPr>
                        <a:t>%</a:t>
                      </a:r>
                      <a:endParaRPr lang="en-US" sz="1200" b="1" dirty="0">
                        <a:effectLst/>
                        <a:latin typeface="Century Schoolbook" panose="02040604050505020304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effectLst/>
                          <a:latin typeface="Century Schoolbook" panose="02040604050505020304" pitchFamily="18" charset="0"/>
                        </a:rPr>
                        <a:t>20%</a:t>
                      </a:r>
                      <a:endParaRPr lang="en-US" sz="1200" b="1" dirty="0">
                        <a:effectLst/>
                        <a:latin typeface="Century Schoolbook" panose="02040604050505020304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effectLst/>
                          <a:latin typeface="Century Schoolbook" panose="02040604050505020304" pitchFamily="18" charset="0"/>
                          <a:ea typeface="Calibri"/>
                          <a:cs typeface="Arial"/>
                        </a:rPr>
                        <a:t>Additional 2% increase based on performance</a:t>
                      </a:r>
                      <a:endParaRPr lang="en-US" sz="1200" b="1" dirty="0">
                        <a:effectLst/>
                        <a:latin typeface="Century Schoolbook" panose="02040604050505020304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81000" y="304800"/>
            <a:ext cx="6553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Significant Changes/New Concepts in the Proposed Law</a:t>
            </a:r>
            <a:endParaRPr lang="en-US" sz="17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40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ner_b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524"/>
            <a:ext cx="9144019" cy="68549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021551" cy="4267200"/>
          </a:xfrm>
        </p:spPr>
        <p:txBody>
          <a:bodyPr>
            <a:normAutofit fontScale="92500"/>
          </a:bodyPr>
          <a:lstStyle/>
          <a:p>
            <a:pPr marL="457200" lvl="0" indent="-457200">
              <a:buNone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6</a:t>
            </a:r>
            <a:r>
              <a:rPr lang="en-US" sz="2000" dirty="0" smtClean="0">
                <a:solidFill>
                  <a:schemeClr val="tx1"/>
                </a:solidFill>
                <a:latin typeface="Century Schoolbook" panose="02040604050505020304" pitchFamily="18" charset="0"/>
              </a:rPr>
              <a:t>. 	</a:t>
            </a:r>
            <a:r>
              <a:rPr lang="en-US" sz="2000" b="1" dirty="0" smtClean="0">
                <a:solidFill>
                  <a:schemeClr val="tx1"/>
                </a:solidFill>
                <a:latin typeface="Century Schoolbook" panose="02040604050505020304" pitchFamily="18" charset="0"/>
              </a:rPr>
              <a:t>Steps </a:t>
            </a:r>
            <a:r>
              <a:rPr lang="en-US" sz="20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for the growth of modaraba sector [s.14(2)]</a:t>
            </a:r>
          </a:p>
          <a:p>
            <a:pPr lvl="1"/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marL="915988" lvl="1" indent="-346075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Unlisted Modaraba being allowed</a:t>
            </a:r>
          </a:p>
          <a:p>
            <a:pPr marL="915988" lvl="1" indent="-346075"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marL="915988" lvl="1" indent="-346075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Mandatory condition of listing in 3 years</a:t>
            </a:r>
          </a:p>
          <a:p>
            <a:pPr marL="915988" lvl="1" indent="-346075"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marL="915988" lvl="1" indent="-346075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In case of failure in listing in the given period, the unlisted Modaraba to be wound up</a:t>
            </a:r>
          </a:p>
          <a:p>
            <a:pPr marL="915988" lvl="1" indent="-346075"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marL="915988" lvl="1" indent="-346075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Statement in lieu of prospectus instead of the prospectus</a:t>
            </a:r>
          </a:p>
          <a:p>
            <a:pPr marL="915988" lvl="1" indent="-346075">
              <a:buFont typeface="Courier New" panose="02070309020205020404" pitchFamily="49" charset="0"/>
              <a:buChar char="o"/>
            </a:pPr>
            <a:endParaRPr lang="en-US" sz="20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marL="915988" lvl="1" indent="-346075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tx1"/>
                </a:solidFill>
                <a:latin typeface="Century Schoolbook" panose="02040604050505020304" pitchFamily="18" charset="0"/>
              </a:rPr>
              <a:t>No tax exemption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304800"/>
            <a:ext cx="6553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Significant Changes/New Concepts in the Proposed Law</a:t>
            </a:r>
            <a:endParaRPr lang="en-US" sz="17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72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1">
                <a:tint val="66000"/>
                <a:satMod val="160000"/>
                <a:alpha val="0"/>
                <a:lumMod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143000"/>
            <a:ext cx="7239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latin typeface="Century Schoolbook" panose="02040604050505020304" pitchFamily="18" charset="0"/>
              </a:rPr>
              <a:t>7</a:t>
            </a:r>
            <a:r>
              <a:rPr lang="en-US" sz="2000" dirty="0" smtClean="0">
                <a:latin typeface="Century Schoolbook" panose="02040604050505020304" pitchFamily="18" charset="0"/>
              </a:rPr>
              <a:t>.  </a:t>
            </a:r>
            <a:r>
              <a:rPr lang="en-US" sz="2000" b="1" dirty="0">
                <a:latin typeface="Century Schoolbook" panose="02040604050505020304" pitchFamily="18" charset="0"/>
              </a:rPr>
              <a:t>Resource mobilization [</a:t>
            </a:r>
            <a:r>
              <a:rPr lang="en-US" sz="2000" b="1" dirty="0" err="1">
                <a:latin typeface="Century Schoolbook" panose="02040604050505020304" pitchFamily="18" charset="0"/>
              </a:rPr>
              <a:t>s.15</a:t>
            </a:r>
            <a:r>
              <a:rPr lang="en-US" sz="2000" b="1" dirty="0">
                <a:latin typeface="Century Schoolbook" panose="02040604050505020304" pitchFamily="18" charset="0"/>
              </a:rPr>
              <a:t>(5)]</a:t>
            </a:r>
          </a:p>
          <a:p>
            <a:pPr marL="915988" lvl="1" indent="-346075"/>
            <a:endParaRPr lang="en-US" sz="2000" dirty="0">
              <a:latin typeface="Century Schoolbook" panose="02040604050505020304" pitchFamily="18" charset="0"/>
            </a:endParaRPr>
          </a:p>
          <a:p>
            <a:pPr marL="915988" lvl="1" indent="-346075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Schoolbook" panose="02040604050505020304" pitchFamily="18" charset="0"/>
              </a:rPr>
              <a:t>Enabling provision for raising further funds through </a:t>
            </a:r>
            <a:r>
              <a:rPr lang="en-US" sz="2000" i="1" dirty="0">
                <a:latin typeface="Century Schoolbook" panose="02040604050505020304" pitchFamily="18" charset="0"/>
              </a:rPr>
              <a:t>Shariah</a:t>
            </a:r>
            <a:r>
              <a:rPr lang="en-US" sz="2000" dirty="0">
                <a:latin typeface="Century Schoolbook" panose="02040604050505020304" pitchFamily="18" charset="0"/>
              </a:rPr>
              <a:t> compliant redeemable instruments</a:t>
            </a:r>
          </a:p>
          <a:p>
            <a:pPr marL="915988" lvl="1" indent="-346075">
              <a:buFont typeface="Courier New" panose="02070309020205020404" pitchFamily="49" charset="0"/>
              <a:buChar char="o"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915988" lvl="1" indent="-346075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Schoolbook" panose="02040604050505020304" pitchFamily="18" charset="0"/>
              </a:rPr>
              <a:t>Subject to the terms and conditions and limitations, as may be specified</a:t>
            </a:r>
          </a:p>
          <a:p>
            <a:pPr marL="915988" lvl="1" indent="-346075">
              <a:buFont typeface="Courier New" panose="02070309020205020404" pitchFamily="49" charset="0"/>
              <a:buChar char="o"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915988" lvl="1" indent="-346075">
              <a:buFont typeface="Courier New" panose="02070309020205020404" pitchFamily="49" charset="0"/>
              <a:buChar char="o"/>
            </a:pPr>
            <a:r>
              <a:rPr lang="en-US" sz="2000" dirty="0">
                <a:latin typeface="Century Schoolbook" panose="02040604050505020304" pitchFamily="18" charset="0"/>
              </a:rPr>
              <a:t>Approval of the Commission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304800"/>
            <a:ext cx="6553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Significant Changes/New Concepts in the Proposed Law</a:t>
            </a:r>
            <a:endParaRPr lang="en-US" sz="17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23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838200"/>
            <a:ext cx="7162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latin typeface="Century Schoolbook" panose="02040604050505020304" pitchFamily="18" charset="0"/>
              </a:rPr>
              <a:t>8</a:t>
            </a:r>
            <a:r>
              <a:rPr lang="en-US" dirty="0" smtClean="0">
                <a:latin typeface="Century Schoolbook" panose="02040604050505020304" pitchFamily="18" charset="0"/>
              </a:rPr>
              <a:t>.</a:t>
            </a:r>
            <a:r>
              <a:rPr lang="en-US" b="1" dirty="0" smtClean="0">
                <a:latin typeface="Century Schoolbook" panose="02040604050505020304" pitchFamily="18" charset="0"/>
              </a:rPr>
              <a:t> </a:t>
            </a:r>
            <a:r>
              <a:rPr lang="en-US" b="1" u="sng" dirty="0">
                <a:latin typeface="Century Schoolbook" panose="02040604050505020304" pitchFamily="18" charset="0"/>
              </a:rPr>
              <a:t>Empowerment to the certificate holders </a:t>
            </a:r>
          </a:p>
          <a:p>
            <a:pPr lvl="0"/>
            <a:endParaRPr lang="en-US" dirty="0">
              <a:latin typeface="Century Schoolbook" panose="02040604050505020304" pitchFamily="18" charset="0"/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>
                <a:latin typeface="Century Schoolbook" panose="02040604050505020304" pitchFamily="18" charset="0"/>
              </a:rPr>
              <a:t>Concept of </a:t>
            </a:r>
            <a:r>
              <a:rPr lang="en-US" dirty="0" err="1">
                <a:latin typeface="Century Schoolbook" panose="02040604050505020304" pitchFamily="18" charset="0"/>
              </a:rPr>
              <a:t>AGM</a:t>
            </a:r>
            <a:r>
              <a:rPr lang="en-US" dirty="0">
                <a:latin typeface="Century Schoolbook" panose="02040604050505020304" pitchFamily="18" charset="0"/>
              </a:rPr>
              <a:t> for laying of accounts before the certificate holders (</a:t>
            </a:r>
            <a:r>
              <a:rPr lang="en-US" dirty="0" err="1">
                <a:latin typeface="Century Schoolbook" panose="02040604050505020304" pitchFamily="18" charset="0"/>
              </a:rPr>
              <a:t>s.26</a:t>
            </a:r>
            <a:r>
              <a:rPr lang="en-US" dirty="0">
                <a:latin typeface="Century Schoolbook" panose="02040604050505020304" pitchFamily="18" charset="0"/>
              </a:rPr>
              <a:t>) like in the company, approval of auditor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dirty="0">
              <a:latin typeface="Century Schoolbook" panose="02040604050505020304" pitchFamily="18" charset="0"/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>
                <a:latin typeface="Century Schoolbook" panose="02040604050505020304" pitchFamily="18" charset="0"/>
              </a:rPr>
              <a:t>Time reduced from six months to four months [</a:t>
            </a:r>
            <a:r>
              <a:rPr lang="en-US" dirty="0" err="1">
                <a:latin typeface="Century Schoolbook" panose="02040604050505020304" pitchFamily="18" charset="0"/>
              </a:rPr>
              <a:t>s.26</a:t>
            </a:r>
            <a:r>
              <a:rPr lang="en-US" dirty="0">
                <a:latin typeface="Century Schoolbook" panose="02040604050505020304" pitchFamily="18" charset="0"/>
              </a:rPr>
              <a:t>(1)]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dirty="0">
              <a:latin typeface="Century Schoolbook" panose="02040604050505020304" pitchFamily="18" charset="0"/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>
                <a:latin typeface="Century Schoolbook" panose="02040604050505020304" pitchFamily="18" charset="0"/>
              </a:rPr>
              <a:t>Certificate holders’ right to apply for the change of MMC, change of CEO/director, appointment of Administrator (</a:t>
            </a:r>
            <a:r>
              <a:rPr lang="en-US" dirty="0" err="1">
                <a:latin typeface="Century Schoolbook" panose="02040604050505020304" pitchFamily="18" charset="0"/>
              </a:rPr>
              <a:t>s.32</a:t>
            </a:r>
            <a:r>
              <a:rPr lang="en-US" dirty="0">
                <a:latin typeface="Century Schoolbook" panose="02040604050505020304" pitchFamily="18" charset="0"/>
              </a:rPr>
              <a:t>) - % to be specified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dirty="0">
              <a:latin typeface="Century Schoolbook" panose="02040604050505020304" pitchFamily="18" charset="0"/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>
                <a:latin typeface="Century Schoolbook" panose="02040604050505020304" pitchFamily="18" charset="0"/>
              </a:rPr>
              <a:t>Voluntary winding up of a Modaraba by the certificate holders (</a:t>
            </a:r>
            <a:r>
              <a:rPr lang="en-US" dirty="0" err="1">
                <a:latin typeface="Century Schoolbook" panose="02040604050505020304" pitchFamily="18" charset="0"/>
              </a:rPr>
              <a:t>s.37</a:t>
            </a:r>
            <a:r>
              <a:rPr lang="en-US" dirty="0">
                <a:latin typeface="Century Schoolbook" panose="02040604050505020304" pitchFamily="18" charset="0"/>
              </a:rPr>
              <a:t>) in the manner provided under the Company Law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dirty="0">
              <a:latin typeface="Century Schoolbook" panose="02040604050505020304" pitchFamily="18" charset="0"/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>
                <a:latin typeface="Century Schoolbook" panose="02040604050505020304" pitchFamily="18" charset="0"/>
              </a:rPr>
              <a:t>Voluntary change of MMC (</a:t>
            </a:r>
            <a:r>
              <a:rPr lang="en-US" dirty="0" err="1">
                <a:latin typeface="Century Schoolbook" panose="02040604050505020304" pitchFamily="18" charset="0"/>
              </a:rPr>
              <a:t>s.33</a:t>
            </a:r>
            <a:r>
              <a:rPr lang="en-US" dirty="0">
                <a:latin typeface="Century Schoolbook" panose="02040604050505020304" pitchFamily="18" charset="0"/>
              </a:rPr>
              <a:t>) – Commission may require special resolution of certificate holders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304800"/>
            <a:ext cx="6553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entury Schoolbook" panose="020406040505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Significant Changes/New Concepts in the Proposed Law</a:t>
            </a:r>
            <a:endParaRPr lang="en-US" sz="17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03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cp_template">
  <a:themeElements>
    <a:clrScheme name="SECP Color">
      <a:dk1>
        <a:srgbClr val="126C65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txDef>
      <a:spPr/>
      <a:bodyPr vert="horz" lIns="91440" tIns="45720" rIns="91440" bIns="45720" rtlCol="0" anchor="ctr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25524</TotalTime>
  <Words>873</Words>
  <Application>Microsoft Office PowerPoint</Application>
  <PresentationFormat>On-screen Show (4:3)</PresentationFormat>
  <Paragraphs>281</Paragraphs>
  <Slides>26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</vt:lpstr>
      <vt:lpstr>Calibri</vt:lpstr>
      <vt:lpstr>Cambria</vt:lpstr>
      <vt:lpstr>Century Schoolbook</vt:lpstr>
      <vt:lpstr>Courier New</vt:lpstr>
      <vt:lpstr>Myriad Web Pro</vt:lpstr>
      <vt:lpstr>Tahoma</vt:lpstr>
      <vt:lpstr>Times New Roman</vt:lpstr>
      <vt:lpstr>Verdana</vt:lpstr>
      <vt:lpstr>Wingdings 2</vt:lpstr>
      <vt:lpstr>Wingdings 3</vt:lpstr>
      <vt:lpstr>secp_template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stephanie.wong</dc:creator>
  <cp:lastModifiedBy>Jawed Hussain</cp:lastModifiedBy>
  <cp:revision>2853</cp:revision>
  <cp:lastPrinted>2017-05-11T11:44:50Z</cp:lastPrinted>
  <dcterms:created xsi:type="dcterms:W3CDTF">2012-07-16T05:43:21Z</dcterms:created>
  <dcterms:modified xsi:type="dcterms:W3CDTF">2018-01-25T11:54:17Z</dcterms:modified>
</cp:coreProperties>
</file>